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38"/>
  </p:notesMasterIdLst>
  <p:handoutMasterIdLst>
    <p:handoutMasterId r:id="rId39"/>
  </p:handoutMasterIdLst>
  <p:sldIdLst>
    <p:sldId id="363" r:id="rId2"/>
    <p:sldId id="398" r:id="rId3"/>
    <p:sldId id="389" r:id="rId4"/>
    <p:sldId id="422" r:id="rId5"/>
    <p:sldId id="359" r:id="rId6"/>
    <p:sldId id="375" r:id="rId7"/>
    <p:sldId id="384" r:id="rId8"/>
    <p:sldId id="431" r:id="rId9"/>
    <p:sldId id="432" r:id="rId10"/>
    <p:sldId id="433" r:id="rId11"/>
    <p:sldId id="434" r:id="rId12"/>
    <p:sldId id="463" r:id="rId13"/>
    <p:sldId id="391" r:id="rId14"/>
    <p:sldId id="392" r:id="rId15"/>
    <p:sldId id="437" r:id="rId16"/>
    <p:sldId id="466" r:id="rId17"/>
    <p:sldId id="475" r:id="rId18"/>
    <p:sldId id="406" r:id="rId19"/>
    <p:sldId id="413" r:id="rId20"/>
    <p:sldId id="410" r:id="rId21"/>
    <p:sldId id="441" r:id="rId22"/>
    <p:sldId id="443" r:id="rId23"/>
    <p:sldId id="387" r:id="rId24"/>
    <p:sldId id="408" r:id="rId25"/>
    <p:sldId id="476" r:id="rId26"/>
    <p:sldId id="407" r:id="rId27"/>
    <p:sldId id="395" r:id="rId28"/>
    <p:sldId id="474" r:id="rId29"/>
    <p:sldId id="411" r:id="rId30"/>
    <p:sldId id="446" r:id="rId31"/>
    <p:sldId id="447" r:id="rId32"/>
    <p:sldId id="448" r:id="rId33"/>
    <p:sldId id="471" r:id="rId34"/>
    <p:sldId id="467" r:id="rId35"/>
    <p:sldId id="473" r:id="rId36"/>
    <p:sldId id="412" r:id="rId37"/>
  </p:sldIdLst>
  <p:sldSz cx="9144000" cy="5143500" type="screen16x9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86D0"/>
    <a:srgbClr val="A50021"/>
    <a:srgbClr val="FF7C80"/>
    <a:srgbClr val="FF0000"/>
    <a:srgbClr val="FFFF00"/>
    <a:srgbClr val="00CC00"/>
    <a:srgbClr val="00206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7849" autoAdjust="0"/>
  </p:normalViewPr>
  <p:slideViewPr>
    <p:cSldViewPr>
      <p:cViewPr varScale="1">
        <p:scale>
          <a:sx n="148" d="100"/>
          <a:sy n="148" d="100"/>
        </p:scale>
        <p:origin x="534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54073DD-18F0-4475-8CBF-BFB4DCFEF28B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6373EC2-089C-48CF-80AB-AF0A7470C6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8163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71B8FD9-74A5-4F2D-8A79-BF89C483D085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61FE606-1FB9-4E75-8167-C713D9DF0C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6523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7D623C-D908-4F30-849C-C97674BFBAB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6663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79" name="Номер слайда 3"/>
          <p:cNvSpPr txBox="1">
            <a:spLocks noGrp="1"/>
          </p:cNvSpPr>
          <p:nvPr/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63178C7C-4563-404C-8316-8AD9B4EFD592}" type="slidenum">
              <a:rPr lang="ru-RU" sz="1200">
                <a:latin typeface="+mn-lt"/>
              </a:rPr>
              <a:pPr algn="r">
                <a:defRPr/>
              </a:pPr>
              <a:t>20</a:t>
            </a:fld>
            <a:endParaRPr lang="ru-RU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39462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79B525-5C14-4C5A-85CB-1E04D45CC2D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1144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79B525-5C14-4C5A-85CB-1E04D45CC2D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7094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7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68788B-CFB6-46B1-B820-014709599A0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4024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0179" name="Номер слайда 3"/>
          <p:cNvSpPr txBox="1">
            <a:spLocks noGrp="1"/>
          </p:cNvSpPr>
          <p:nvPr/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5C67CE24-16F7-4E68-9554-81609A4C186C}" type="slidenum">
              <a:rPr lang="ru-RU" sz="1200">
                <a:solidFill>
                  <a:prstClr val="black"/>
                </a:solidFill>
                <a:latin typeface="Calibri"/>
              </a:rPr>
              <a:pPr algn="r">
                <a:defRPr/>
              </a:pPr>
              <a:t>28</a:t>
            </a:fld>
            <a:endParaRPr lang="ru-RU" sz="120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918145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79" name="Номер слайда 3"/>
          <p:cNvSpPr txBox="1">
            <a:spLocks noGrp="1"/>
          </p:cNvSpPr>
          <p:nvPr/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A998C716-9722-47A9-957D-226527A8ABD9}" type="slidenum">
              <a:rPr lang="ru-RU" sz="1200">
                <a:latin typeface="+mn-lt"/>
              </a:rPr>
              <a:pPr algn="r">
                <a:defRPr/>
              </a:pPr>
              <a:t>29</a:t>
            </a:fld>
            <a:endParaRPr lang="ru-RU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66585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79" name="Номер слайда 3"/>
          <p:cNvSpPr txBox="1">
            <a:spLocks noGrp="1"/>
          </p:cNvSpPr>
          <p:nvPr/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5C67CE24-16F7-4E68-9554-81609A4C186C}" type="slidenum">
              <a:rPr lang="ru-RU" sz="1200">
                <a:latin typeface="+mn-lt"/>
              </a:rPr>
              <a:pPr algn="r">
                <a:defRPr/>
              </a:pPr>
              <a:t>33</a:t>
            </a:fld>
            <a:endParaRPr lang="ru-RU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55012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79" name="Номер слайда 3"/>
          <p:cNvSpPr txBox="1">
            <a:spLocks noGrp="1"/>
          </p:cNvSpPr>
          <p:nvPr/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5F88198E-8184-4AE5-9BA9-457C654C5F3A}" type="slidenum">
              <a:rPr lang="ru-RU" sz="1200">
                <a:latin typeface="+mn-lt"/>
              </a:rPr>
              <a:pPr algn="r">
                <a:defRPr/>
              </a:pPr>
              <a:t>36</a:t>
            </a:fld>
            <a:endParaRPr lang="ru-RU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19981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263" y="746125"/>
            <a:ext cx="6624637" cy="3727450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70169" y="5142577"/>
            <a:ext cx="5361352" cy="4250619"/>
          </a:xfrm>
        </p:spPr>
        <p:txBody>
          <a:bodyPr/>
          <a:lstStyle/>
          <a:p>
            <a:pPr indent="542478" algn="just"/>
            <a:r>
              <a:rPr lang="ru-RU" dirty="0" smtClean="0"/>
              <a:t>Для общеобразовательных школ был внедрен модуль </a:t>
            </a:r>
            <a:r>
              <a:rPr lang="ru-RU" dirty="0" err="1" smtClean="0"/>
              <a:t>внутришкоьного</a:t>
            </a:r>
            <a:r>
              <a:rPr lang="ru-RU" dirty="0" smtClean="0"/>
              <a:t> документооборота (движение учащихся) и проведено мониторинговое исследование всех учащихся 5-11 классов. </a:t>
            </a:r>
          </a:p>
          <a:p>
            <a:pPr indent="542478" algn="just"/>
            <a:r>
              <a:rPr lang="ru-RU" dirty="0" err="1"/>
              <a:t>Внутришкольный</a:t>
            </a:r>
            <a:r>
              <a:rPr lang="ru-RU" dirty="0"/>
              <a:t> документооборот позволяет автоматизировать процесс создания и утверждения приказов о движении учащихся и навести порядок в работе пользователей с учетными данными учащихся.</a:t>
            </a:r>
          </a:p>
          <a:p>
            <a:pPr indent="542478" algn="just"/>
            <a:r>
              <a:rPr lang="ru-RU" dirty="0" smtClean="0"/>
              <a:t>Созданная система тестирования в дальнейшем будет использоваться для проведения срезов знаний и мониторинговых исследований.</a:t>
            </a:r>
          </a:p>
          <a:p>
            <a:pPr indent="542478" algn="just"/>
            <a:endParaRPr lang="ru-RU" dirty="0"/>
          </a:p>
          <a:p>
            <a:pPr indent="542478" algn="just"/>
            <a:r>
              <a:rPr lang="ru-RU" dirty="0" smtClean="0"/>
              <a:t>В 2014 году планируется в части развития документооборота создать и внедрить модуль кадрового учета сотрудников, а в части развития системы отчётности автоматизировать формирование отчетной формы ОШ-1 для того, чтобы облегчить работу школ по сбору данной формы отёчности и передачи ее в вышестоящие органы.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6395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1" name="Номер слайда 3"/>
          <p:cNvSpPr txBox="1">
            <a:spLocks noGrp="1"/>
          </p:cNvSpPr>
          <p:nvPr/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34031352-2779-4DC7-AC2A-12821FC0ED72}" type="slidenum">
              <a:rPr lang="ru-RU" sz="1200">
                <a:latin typeface="+mn-lt"/>
              </a:rPr>
              <a:pPr algn="r">
                <a:defRPr/>
              </a:pPr>
              <a:t>12</a:t>
            </a:fld>
            <a:endParaRPr lang="ru-RU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0155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891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8E328E-32D8-4469-BF0B-F2EA4055E27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884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09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535131-2D3E-4DB1-A972-C578BDA752B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4564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14C980-C87D-4921-9148-D22EF2C226E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4829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1" name="Номер слайда 3"/>
          <p:cNvSpPr txBox="1">
            <a:spLocks noGrp="1"/>
          </p:cNvSpPr>
          <p:nvPr/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924BADF1-10A4-47A2-8796-02DA3CB4CF45}" type="slidenum">
              <a:rPr lang="ru-RU" sz="1200">
                <a:solidFill>
                  <a:prstClr val="black"/>
                </a:solidFill>
                <a:latin typeface="Calibri"/>
              </a:rPr>
              <a:pPr algn="r">
                <a:defRPr/>
              </a:pPr>
              <a:t>17</a:t>
            </a:fld>
            <a:endParaRPr lang="ru-RU" sz="120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313660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79" name="Номер слайда 3"/>
          <p:cNvSpPr txBox="1">
            <a:spLocks noGrp="1"/>
          </p:cNvSpPr>
          <p:nvPr/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E19D4967-EB67-4674-94EB-77D605B09426}" type="slidenum">
              <a:rPr lang="ru-RU" sz="1200">
                <a:latin typeface="+mn-lt"/>
              </a:rPr>
              <a:pPr algn="r">
                <a:defRPr/>
              </a:pPr>
              <a:t>18</a:t>
            </a:fld>
            <a:endParaRPr lang="ru-RU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47664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79" name="Номер слайда 3"/>
          <p:cNvSpPr txBox="1">
            <a:spLocks noGrp="1"/>
          </p:cNvSpPr>
          <p:nvPr/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496AE345-6AED-4130-9832-4632E4B5866A}" type="slidenum">
              <a:rPr lang="ru-RU" sz="1200">
                <a:latin typeface="+mn-lt"/>
              </a:rPr>
              <a:pPr algn="r">
                <a:defRPr/>
              </a:pPr>
              <a:t>19</a:t>
            </a:fld>
            <a:endParaRPr lang="ru-RU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64860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45DD6-876F-4D77-BE7F-D82CBD03AC48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D4594-B902-4DAA-81EC-582A815863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F6528-F5E0-40EF-A6A2-FFF0E0EF7220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74C1C-ED90-42CD-82D3-5B13E70E13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CD830-8BCB-4964-8BCE-81288722B7F3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054D1-4355-4C36-9AA8-7B6A302929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1F4172-CFC7-4596-9DC7-3A0662B8B41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B56BA-4046-45D5-95F4-92E75209C2F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42609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B7FED-050C-444F-8251-3933A463EAFE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8A1CF-9D11-45B5-AA90-CD0A6D82F3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44B25-F4B8-4964-9EC5-A5E8990C6C17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EADEF-FC70-4B2C-BC16-3025865BC5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EEF14-0896-482C-B40B-0011D9204AB8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65EDF-C2BD-4C6E-AA7C-8294E57D8F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41D26-F379-45EB-9DAC-8EE9EE4BF5F2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A8F73-0D78-49DE-AE60-BEB845BEDA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5E330-C793-4682-A997-C2E5B3CA208F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807EB-D603-486E-B895-747A594772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D8167-C833-4256-A527-2DAF602C763B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9790D-4484-4B47-BCDA-E83F5E8160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1632B-B964-4346-BDBE-9276D5390519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DEEC1-0499-4FA7-BBAE-73646340C8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52FD1-6D57-436B-91C3-4635D2459959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4224C-EFCC-4FCE-BD44-722A96E547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AB2B65-C61B-417B-858F-D7A821116A33}" type="datetimeFigureOut">
              <a:rPr lang="ru-RU"/>
              <a:pPr>
                <a:defRPr/>
              </a:pPr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B725DA0-2D80-4372-9531-F30337C91C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2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_________Microsoft_Word1.docx"/><Relationship Id="rId5" Type="http://schemas.openxmlformats.org/officeDocument/2006/relationships/oleObject" Target="../embeddings/oleObject1.bin"/><Relationship Id="rId4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92546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75" y="-25400"/>
            <a:ext cx="9175750" cy="523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9850" y="1152525"/>
            <a:ext cx="89154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chemeClr val="tx2">
                  <a:lumMod val="75000"/>
                </a:schemeClr>
              </a:solidFill>
              <a:latin typeface="Garamond" pitchFamily="18" charset="0"/>
            </a:endParaRPr>
          </a:p>
          <a:p>
            <a:pPr lvl="0" algn="ctr"/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механизме внедрения и реализации новой модели повышения квалификации работников образования Республики Татарстан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Georgia" pitchFamily="18" charset="0"/>
                <a:cs typeface="Times New Roman" panose="02020603050405020304" pitchFamily="18" charset="0"/>
              </a:rPr>
              <a:t>Р.И.Шаяхметова</a:t>
            </a:r>
            <a:r>
              <a:rPr lang="ru-RU" dirty="0">
                <a:solidFill>
                  <a:srgbClr val="002060"/>
                </a:solidFill>
                <a:latin typeface="Georgia" pitchFamily="18" charset="0"/>
                <a:cs typeface="Times New Roman" panose="02020603050405020304" pitchFamily="18" charset="0"/>
              </a:rPr>
              <a:t>,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  <a:latin typeface="Georgia" pitchFamily="18" charset="0"/>
                <a:cs typeface="Times New Roman" panose="02020603050405020304" pitchFamily="18" charset="0"/>
              </a:rPr>
              <a:t>начальник отдела развития </a:t>
            </a:r>
            <a:r>
              <a:rPr lang="ru-RU" dirty="0" smtClean="0">
                <a:solidFill>
                  <a:srgbClr val="002060"/>
                </a:solidFill>
                <a:latin typeface="Georgia" pitchFamily="18" charset="0"/>
                <a:cs typeface="Times New Roman" panose="02020603050405020304" pitchFamily="18" charset="0"/>
              </a:rPr>
              <a:t>ДПО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Georgia" pitchFamily="18" charset="0"/>
                <a:cs typeface="Times New Roman" panose="02020603050405020304" pitchFamily="18" charset="0"/>
              </a:rPr>
              <a:t>МОиН </a:t>
            </a:r>
            <a:r>
              <a:rPr lang="ru-RU" dirty="0">
                <a:solidFill>
                  <a:srgbClr val="002060"/>
                </a:solidFill>
                <a:latin typeface="Georgia" pitchFamily="18" charset="0"/>
                <a:cs typeface="Times New Roman" panose="02020603050405020304" pitchFamily="18" charset="0"/>
              </a:rPr>
              <a:t>РТ, к.п.н., доцент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 </a:t>
            </a:r>
          </a:p>
        </p:txBody>
      </p:sp>
      <p:sp>
        <p:nvSpPr>
          <p:cNvPr id="15364" name="Rectangle 2"/>
          <p:cNvSpPr txBox="1">
            <a:spLocks noChangeArrowheads="1"/>
          </p:cNvSpPr>
          <p:nvPr/>
        </p:nvSpPr>
        <p:spPr bwMode="auto">
          <a:xfrm>
            <a:off x="4140200" y="4156075"/>
            <a:ext cx="4845050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Font typeface="Arial" charset="0"/>
              <a:buNone/>
            </a:pPr>
            <a:endParaRPr lang="ru-RU" sz="1900" b="1" i="1">
              <a:solidFill>
                <a:srgbClr val="1F497D"/>
              </a:solidFill>
              <a:latin typeface="Calibri" pitchFamily="34" charset="0"/>
            </a:endParaRPr>
          </a:p>
          <a:p>
            <a:pPr algn="r">
              <a:spcBef>
                <a:spcPct val="20000"/>
              </a:spcBef>
              <a:buFont typeface="Arial" charset="0"/>
              <a:buNone/>
            </a:pPr>
            <a:endParaRPr lang="ru-RU" sz="1900" b="1" i="1">
              <a:solidFill>
                <a:srgbClr val="1F497D"/>
              </a:solidFill>
              <a:latin typeface="Calibri" pitchFamily="34" charset="0"/>
            </a:endParaRPr>
          </a:p>
          <a:p>
            <a:pPr algn="r">
              <a:spcBef>
                <a:spcPct val="20000"/>
              </a:spcBef>
              <a:buFont typeface="Arial" charset="0"/>
              <a:buNone/>
            </a:pPr>
            <a:endParaRPr lang="ru-RU" sz="1900" b="1" i="1">
              <a:solidFill>
                <a:srgbClr val="1F497D"/>
              </a:solidFill>
              <a:latin typeface="Calibri" pitchFamily="34" charset="0"/>
            </a:endParaRPr>
          </a:p>
        </p:txBody>
      </p:sp>
      <p:pic>
        <p:nvPicPr>
          <p:cNvPr id="15365" name="Picture 2" descr="File:Coat of Arms of Tatarstan.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0813" y="127000"/>
            <a:ext cx="1042987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92546"/>
            <a:ext cx="8447973" cy="898758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  <a:ea typeface="+mn-ea"/>
                <a:cs typeface="+mn-cs"/>
              </a:rPr>
              <a:t>Интерфейс оператора района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091" y="806212"/>
            <a:ext cx="4752528" cy="1763246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47196" y="3888708"/>
            <a:ext cx="4761688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Мониторинг кандидатов по району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Мониторинг подачи заявлений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Мониторинг обучения педагогов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6149" y="3505394"/>
            <a:ext cx="17027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Функционал: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48" y="806212"/>
            <a:ext cx="3791265" cy="2699182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091" y="2701537"/>
            <a:ext cx="4810981" cy="1977045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Users\Afanaseva\Desktop\сам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733"/>
            <a:ext cx="577210" cy="564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82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>
            <a:spLocks noGrp="1"/>
          </p:cNvSpPr>
          <p:nvPr>
            <p:ph type="title"/>
          </p:nvPr>
        </p:nvSpPr>
        <p:spPr>
          <a:xfrm>
            <a:off x="395537" y="0"/>
            <a:ext cx="8052437" cy="627534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  <a:ea typeface="+mn-ea"/>
                <a:cs typeface="+mn-cs"/>
              </a:rPr>
              <a:t>Интерфейс оператора МОиН РТ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94" y="562773"/>
            <a:ext cx="3519510" cy="2119444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3" y="897565"/>
            <a:ext cx="4812635" cy="1143338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9" y="1882765"/>
            <a:ext cx="4389121" cy="1260035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835" y="2895786"/>
            <a:ext cx="4106409" cy="1265628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" y="3381840"/>
            <a:ext cx="49096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Анкетирование педагогов-кандидатов РТ</a:t>
            </a: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Формирование реестра курсов</a:t>
            </a: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Отслеживание обучения педагогов РТ</a:t>
            </a: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Мониторинг качества обучения педагогов</a:t>
            </a: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База данных по ПК педагогов РТ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5439" y="3075806"/>
            <a:ext cx="17027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Функционал:</a:t>
            </a:r>
          </a:p>
        </p:txBody>
      </p:sp>
    </p:spTree>
    <p:extLst>
      <p:ext uri="{BB962C8B-B14F-4D97-AF65-F5344CB8AC3E}">
        <p14:creationId xmlns:p14="http://schemas.microsoft.com/office/powerpoint/2010/main" val="202313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948" name="Group 6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82949" name="Рисунок 2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950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971550" y="50800"/>
            <a:ext cx="7777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Анкетирование</a:t>
            </a:r>
            <a:endParaRPr lang="ru-RU" sz="2000" b="1" dirty="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82955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92200" y="4143375"/>
            <a:ext cx="7583488" cy="876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2956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03350" y="411163"/>
            <a:ext cx="6821488" cy="36115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7719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Рисунок 115" descr="Описание: http://srv1.test.edu.tatar.ru/mod/questionnaire/images/hbar_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Рисунок 114" descr="Описание: http://srv1.test.edu.tatar.ru/mod/questionnaire/images/hbar_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Рисунок 112" descr="Описание: http://srv1.test.edu.tatar.ru/mod/questionnaire/images/hbar_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Рисунок 111" descr="Описание: http://srv1.test.edu.tatar.ru/mod/questionnaire/images/hbar_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Рисунок 109" descr="Описание: http://srv1.test.edu.tatar.ru/mod/questionnaire/images/hbar_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Рисунок 108" descr="Описание: http://srv1.test.edu.tatar.ru/mod/questionnaire/images/hbar_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3" name="Рисунок 106" descr="Описание: http://srv1.test.edu.tatar.ru/mod/questionnaire/images/hbar_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4" name="Рисунок 105" descr="Описание: http://srv1.test.edu.tatar.ru/mod/questionnaire/images/hbar_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5" name="Рисунок 103" descr="Описание: http://srv1.test.edu.tatar.ru/mod/questionnaire/images/hbar_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6" name="Рисунок 102" descr="Описание: http://srv1.test.edu.tatar.ru/mod/questionnaire/images/hbar_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7" name="Рисунок 100" descr="Описание: http://srv1.test.edu.tatar.ru/mod/questionnaire/images/hbar_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8" name="Рисунок 99" descr="Описание: http://srv1.test.edu.tatar.ru/mod/questionnaire/images/hbar_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9" name="Рисунок 98" descr="Описание: http://srv1.test.edu.tatar.ru/mod/questionnaire/images/hbar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5263" y="1198563"/>
            <a:ext cx="1905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0" name="Рисунок 97" descr="Описание: http://srv1.test.edu.tatar.ru/mod/questionnaire/images/hbar_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1" name="Рисунок 96" descr="Описание: http://srv1.test.edu.tatar.ru/mod/questionnaire/images/hbar_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2" name="Рисунок 95" descr="Описание: http://srv1.test.edu.tatar.ru/mod/questionnaire/images/hbar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5263" y="1198563"/>
            <a:ext cx="28575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3" name="Рисунок 94" descr="Описание: http://srv1.test.edu.tatar.ru/mod/questionnaire/images/hbar_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4" name="Рисунок 93" descr="Описание: http://srv1.test.edu.tatar.ru/mod/questionnaire/images/hbar_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5" name="Рисунок 91" descr="Описание: http://srv1.test.edu.tatar.ru/mod/questionnaire/images/hbar_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6" name="Рисунок 90" descr="Описание: http://srv1.test.edu.tatar.ru/mod/questionnaire/images/hbar_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7" name="Рисунок 88" descr="Описание: http://srv1.test.edu.tatar.ru/mod/questionnaire/images/hbar_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8" name="Рисунок 87" descr="Описание: http://srv1.test.edu.tatar.ru/mod/questionnaire/images/hbar_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9" name="Рисунок 85" descr="Описание: http://srv1.test.edu.tatar.ru/mod/questionnaire/images/hbar_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00" name="Рисунок 84" descr="Описание: http://srv1.test.edu.tatar.ru/mod/questionnaire/images/hbar_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01" name="Рисунок 82" descr="Описание: http://srv1.test.edu.tatar.ru/mod/questionnaire/images/hbar_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02" name="Рисунок 81" descr="Описание: http://srv1.test.edu.tatar.ru/mod/questionnaire/images/hbar_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03" name="Рисунок 80" descr="Описание: http://srv1.test.edu.tatar.ru/mod/questionnaire/images/hbar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5263" y="1198563"/>
            <a:ext cx="28575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04" name="Рисунок 79" descr="Описание: http://srv1.test.edu.tatar.ru/mod/questionnaire/images/hbar_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05" name="Рисунок 78" descr="Описание: http://srv1.test.edu.tatar.ru/mod/questionnaire/images/hbar_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06" name="Рисунок 77" descr="Описание: http://srv1.test.edu.tatar.ru/mod/questionnaire/images/hbar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5263" y="1198563"/>
            <a:ext cx="9525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07" name="Рисунок 76" descr="Описание: http://srv1.test.edu.tatar.ru/mod/questionnaire/images/hbar_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08" name="Рисунок 75" descr="Описание: http://srv1.test.edu.tatar.ru/mod/questionnaire/images/hbar_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09" name="Рисунок 73" descr="Описание: http://srv1.test.edu.tatar.ru/mod/questionnaire/images/hbar_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10" name="Рисунок 72" descr="Описание: http://srv1.test.edu.tatar.ru/mod/questionnaire/images/hbar_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11" name="Рисунок 71" descr="Описание: http://srv1.test.edu.tatar.ru/mod/questionnaire/images/hbar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12" name="Рисунок 70" descr="Описание: http://srv1.test.edu.tatar.ru/mod/questionnaire/images/hbar_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13" name="Рисунок 69" descr="Описание: http://srv1.test.edu.tatar.ru/mod/questionnaire/images/hbar_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14" name="Рисунок 68" descr="Описание: http://srv1.test.edu.tatar.ru/mod/questionnaire/images/hbar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5263" y="1198563"/>
            <a:ext cx="9525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15" name="Рисунок 67" descr="Описание: http://srv1.test.edu.tatar.ru/mod/questionnaire/images/hbar_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16" name="Рисунок 66" descr="Описание: http://srv1.test.edu.tatar.ru/mod/questionnaire/images/hbar_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5263" y="1198563"/>
            <a:ext cx="38100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8025" name="Group 137"/>
          <p:cNvGraphicFramePr>
            <a:graphicFrameLocks noGrp="1"/>
          </p:cNvGraphicFramePr>
          <p:nvPr/>
        </p:nvGraphicFramePr>
        <p:xfrm>
          <a:off x="863600" y="623888"/>
          <a:ext cx="8172450" cy="4325973"/>
        </p:xfrm>
        <a:graphic>
          <a:graphicData uri="http://schemas.openxmlformats.org/drawingml/2006/table">
            <a:tbl>
              <a:tblPr/>
              <a:tblGrid>
                <a:gridCol w="6494463"/>
                <a:gridCol w="928687"/>
                <a:gridCol w="749300"/>
              </a:tblGrid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Реализация ФГОС – важнейший стратегический ориентир в развитии системы общего образования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   1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6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%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4147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Реализация ФЗ «Об образовании» №273 от 29.12.12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   1%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280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Совершенствование содержания и методов преподавания учебных предметов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   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29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%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7495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Психолого-педагогическое сопровождение образовательного процесса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   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6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%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1417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Инклюзивное образование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   2%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433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Информационные технологии как один из инструментов обеспечения качества образования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   4%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9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81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Система оценки качества образования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   3%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845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Непрерывное образование как компонент развития профессиональных качеств педагога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   1%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171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Профессиональный стандарт педагога / Профессиональный стандарт педагога как инструмент формирования новой педагогической культуры 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   1%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238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Развитие системы национального образования в Республике Татарстан / Концепция развития национального образования в Республике Татарстан на 2015-2030 годы 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   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%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8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7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7972" name="Text Box 84"/>
          <p:cNvSpPr txBox="1">
            <a:spLocks noChangeArrowheads="1"/>
          </p:cNvSpPr>
          <p:nvPr/>
        </p:nvSpPr>
        <p:spPr bwMode="auto">
          <a:xfrm>
            <a:off x="755650" y="123825"/>
            <a:ext cx="8064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Результаты </a:t>
            </a:r>
            <a:r>
              <a:rPr lang="ru-RU" sz="20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анкетирования (7-25 </a:t>
            </a:r>
            <a:r>
              <a:rPr lang="ru-RU" sz="20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сентября 2015 г</a:t>
            </a:r>
            <a:r>
              <a:rPr lang="ru-RU" sz="20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.)</a:t>
            </a:r>
            <a:endParaRPr lang="ru-RU" sz="2000" b="1" dirty="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grpSp>
        <p:nvGrpSpPr>
          <p:cNvPr id="50264" name="Group 91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50265" name="Рисунок 2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0266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93" name="Group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162046"/>
              </p:ext>
            </p:extLst>
          </p:nvPr>
        </p:nvGraphicFramePr>
        <p:xfrm>
          <a:off x="755576" y="123825"/>
          <a:ext cx="8174112" cy="4176715"/>
        </p:xfrm>
        <a:graphic>
          <a:graphicData uri="http://schemas.openxmlformats.org/drawingml/2006/table">
            <a:tbl>
              <a:tblPr/>
              <a:tblGrid>
                <a:gridCol w="6900937"/>
                <a:gridCol w="655637"/>
                <a:gridCol w="617538"/>
              </a:tblGrid>
              <a:tr h="544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Стратегия развития воспитания обучающихся в Республике Татарстан на 2015-2025 годы 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   3%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861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Развитие системы дошкольного образования: реализация ФГОС дошкольного образования. 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   11%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2788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Развитие системы дошкольного образования: реализация инновационного учебно-методического комплекта по обучению детей татарскому, русскому языкам РТ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   3%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724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Начальное образование: использование электронной формы учебников в образовательной деятельности в условиях реализации ФГОС НОО. 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   1%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254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Начальное образование: новые подходы в работе муниципальных методических служб в условиях реализации ФГОС НОО. 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   1%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118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Начальное образование: метапредметные и личностные результаты обучения, система работы учителя начальных классов в условиях реализации ФГОС НОО. 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   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8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%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1100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Среднее профессиональное образование 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   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%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440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Иное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   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7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%</a:t>
                      </a: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Arial" charset="0"/>
                        </a:rPr>
                        <a:t>1674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0" marR="32679" marT="23342" marB="23342" horzOverflow="overflow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52267" name="Group 46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52268" name="Рисунок 2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269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971600" y="123478"/>
            <a:ext cx="78488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ts val="600"/>
              </a:spcBef>
            </a:pPr>
            <a:r>
              <a:rPr lang="ru-RU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Реализация ФГОС – важнейший стратегический ориентир в развитии системы общего </a:t>
            </a:r>
            <a:r>
              <a:rPr lang="ru-RU" b="1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образования</a:t>
            </a:r>
            <a:endParaRPr lang="ru-RU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  <a:p>
            <a:pPr algn="ctr"/>
            <a:endParaRPr lang="ru-RU" b="1" dirty="0">
              <a:solidFill>
                <a:srgbClr val="FF0000"/>
              </a:solidFill>
              <a:latin typeface="Bookman Old Style" pitchFamily="18" charset="0"/>
              <a:cs typeface="Arial" charset="0"/>
            </a:endParaRPr>
          </a:p>
        </p:txBody>
      </p:sp>
      <p:grpSp>
        <p:nvGrpSpPr>
          <p:cNvPr id="37891" name="Group 6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37892" name="Рисунок 2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893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Прямоугольник 1"/>
          <p:cNvSpPr/>
          <p:nvPr/>
        </p:nvSpPr>
        <p:spPr>
          <a:xfrm>
            <a:off x="899592" y="649288"/>
            <a:ext cx="777686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руководителя ОО в условиях введения и реализации ФГОС;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деятельности методической службы в условиях введения и реализации ФГОС ОО;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и современные подходы к преподаванию учебных предметов в условиях внедрения ФГОС ОО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как условие социального развития личности учащихся;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профессиональных компетенций учителя;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Профориентационная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образовательных организациях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Малокомплектные школы: проблемы и перспективы и др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93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23478"/>
            <a:ext cx="784887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ts val="600"/>
              </a:spcBef>
            </a:pPr>
            <a:r>
              <a:rPr lang="ru-RU" b="1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Дополнительное образование детей</a:t>
            </a:r>
            <a:endParaRPr lang="ru-RU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  <a:p>
            <a:pPr algn="ctr"/>
            <a:endParaRPr lang="ru-RU" sz="1600" b="1" dirty="0">
              <a:solidFill>
                <a:srgbClr val="FF0000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-6061382"/>
            <a:ext cx="77048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i="1" dirty="0"/>
              <a:t>Современные требования к учебно-воспитательной работе для преподавателей ДМШ и ДШИ.</a:t>
            </a:r>
            <a:endParaRPr lang="ru-RU" sz="1000" dirty="0"/>
          </a:p>
          <a:p>
            <a:r>
              <a:rPr lang="ru-RU" sz="1000" i="1" dirty="0"/>
              <a:t>Поликультурное образование и воспитание детей в учреждениях дополнительного образования художественно-эстетической направленности.</a:t>
            </a:r>
            <a:endParaRPr lang="ru-RU" sz="1000" dirty="0"/>
          </a:p>
          <a:p>
            <a:r>
              <a:rPr lang="ru-RU" sz="1000" i="1" dirty="0"/>
              <a:t>Современные технологии и инновационные методы обучения в учреждениях дополнительного образования детей </a:t>
            </a:r>
            <a:r>
              <a:rPr lang="ru-RU" sz="1000" i="1" dirty="0" err="1"/>
              <a:t>физкультурно</a:t>
            </a:r>
            <a:r>
              <a:rPr lang="ru-RU" sz="1000" i="1" dirty="0"/>
              <a:t> - спортивной направленности.</a:t>
            </a:r>
            <a:endParaRPr lang="ru-RU" sz="1000" dirty="0"/>
          </a:p>
          <a:p>
            <a:r>
              <a:rPr lang="ru-RU" sz="1000" i="1" dirty="0"/>
              <a:t>Организационно-методические подходы к проектированию образовательного процесса в организациях дополнительного образования детей.</a:t>
            </a:r>
            <a:endParaRPr lang="ru-RU" sz="1000" dirty="0"/>
          </a:p>
          <a:p>
            <a:r>
              <a:rPr lang="ru-RU" sz="1000" i="1" dirty="0"/>
              <a:t>Профессиональная деятельность педагога дополнительного образования в условиях реализации современной модели образования.</a:t>
            </a:r>
            <a:endParaRPr lang="ru-RU" sz="1000" dirty="0"/>
          </a:p>
          <a:p>
            <a:r>
              <a:rPr lang="ru-RU" sz="1000" i="1" dirty="0"/>
              <a:t>Теория и практика дополнительного образования в условиях реализации ФГОС.</a:t>
            </a:r>
            <a:endParaRPr lang="ru-RU" sz="1000" dirty="0"/>
          </a:p>
          <a:p>
            <a:r>
              <a:rPr lang="ru-RU" sz="1000" i="1" dirty="0"/>
              <a:t>Подготовка и реализация инновационных проектов в сфере воспитания, обучения и дополнительного образования в современных условиях.</a:t>
            </a:r>
            <a:endParaRPr lang="ru-RU" sz="1000" dirty="0"/>
          </a:p>
          <a:p>
            <a:r>
              <a:rPr lang="ru-RU" sz="1000" i="1" dirty="0"/>
              <a:t>Современные методики обучения игре на фортепиано в ДМШ и ДШИ.</a:t>
            </a:r>
            <a:endParaRPr lang="ru-RU" sz="1000" dirty="0"/>
          </a:p>
          <a:p>
            <a:r>
              <a:rPr lang="ru-RU" sz="1000" i="1" dirty="0"/>
              <a:t>Инновационные технологии музыкального обучения в системе дополнительного образования.</a:t>
            </a:r>
            <a:endParaRPr lang="ru-RU" sz="1000" dirty="0"/>
          </a:p>
          <a:p>
            <a:r>
              <a:rPr lang="ru-RU" sz="1000" i="1" dirty="0"/>
              <a:t>Стратегия развития и оценка эффективности реализации дополнительного образования </a:t>
            </a:r>
            <a:r>
              <a:rPr lang="ru-RU" sz="1000" i="1" dirty="0" err="1"/>
              <a:t>физкультурно</a:t>
            </a:r>
            <a:r>
              <a:rPr lang="ru-RU" sz="1000" i="1" dirty="0"/>
              <a:t> - оздоровительного, спортивного направления в современных условиях.</a:t>
            </a:r>
            <a:endParaRPr lang="ru-RU" sz="1000" dirty="0"/>
          </a:p>
          <a:p>
            <a:r>
              <a:rPr lang="ru-RU" sz="1000" i="1" dirty="0"/>
              <a:t>Оценка эффективности реализации дополнительного образования </a:t>
            </a:r>
            <a:r>
              <a:rPr lang="ru-RU" sz="1000" i="1" dirty="0" err="1"/>
              <a:t>физкультурно</a:t>
            </a:r>
            <a:r>
              <a:rPr lang="ru-RU" sz="1000" i="1" dirty="0"/>
              <a:t> - оздоровительного и спортивного направления.</a:t>
            </a:r>
            <a:endParaRPr lang="ru-RU" sz="1000" dirty="0"/>
          </a:p>
          <a:p>
            <a:r>
              <a:rPr lang="ru-RU" sz="1000" i="1" dirty="0"/>
              <a:t>Модернизация методической службы в организациях дополнительного образования детей.</a:t>
            </a:r>
            <a:endParaRPr lang="ru-RU" sz="1000" dirty="0"/>
          </a:p>
          <a:p>
            <a:r>
              <a:rPr lang="ru-RU" sz="1000" i="1" dirty="0"/>
              <a:t>Современные формы работы с детьми при обучении игре на детских музыкальных инструментах.</a:t>
            </a:r>
            <a:endParaRPr lang="ru-RU" sz="1000" dirty="0"/>
          </a:p>
          <a:p>
            <a:r>
              <a:rPr lang="ru-RU" sz="1000" i="1" dirty="0"/>
              <a:t>Развитие хореографических способностей школьников в системе дополнительного образования.</a:t>
            </a:r>
            <a:endParaRPr lang="ru-RU" sz="1000" dirty="0"/>
          </a:p>
          <a:p>
            <a:r>
              <a:rPr lang="ru-RU" sz="1000" i="1" dirty="0"/>
              <a:t>Управление современной организацией дополнительного образования детей.</a:t>
            </a:r>
            <a:endParaRPr lang="ru-RU" sz="1000" dirty="0"/>
          </a:p>
          <a:p>
            <a:r>
              <a:rPr lang="ru-RU" sz="1000" i="1" dirty="0"/>
              <a:t>Организация педагогической деятельности в школах дополнительного образования.</a:t>
            </a:r>
            <a:endParaRPr lang="ru-RU" sz="1000" dirty="0"/>
          </a:p>
          <a:p>
            <a:r>
              <a:rPr lang="ru-RU" sz="1000" i="1" dirty="0"/>
              <a:t>Современный подход к управлению детским творческим коллективом в системе дополнительного образования</a:t>
            </a:r>
            <a:endParaRPr lang="ru-RU" sz="1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24000" y="690831"/>
            <a:ext cx="78488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ts val="600"/>
              </a:spcBef>
            </a:pPr>
            <a:endParaRPr lang="ru-RU" sz="16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  <a:p>
            <a:pPr algn="ctr"/>
            <a:endParaRPr lang="ru-RU" sz="1600" b="1" dirty="0">
              <a:solidFill>
                <a:srgbClr val="FF0000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690831"/>
            <a:ext cx="7929265" cy="423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требования к учебно-воспитательной работе для преподавателей ДМШ и ДШИ.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Поликультурное образование и воспитание детей в учреждениях дополнительного образования художественно-эстетической направленности.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технологии и инновационные методы обучения в учреждениях дополнительного образования детей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спортивной направленности.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Организационно-методические подходы к проектированию образовательного процесса в организациях дополнительного образования детей.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Профессиональная деятельность педагога дополнительного образования в условиях реализации современной модели образования.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Теория и практика дополнительного образования в условиях реализации ФГОС.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и реализация инновационных проектов в сфере воспитания, обучения и дополнительного образования в современных условиях.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методики обучения игре на фортепиано в ДМШ и ДШИ.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Инновационные технологии музыкального обучения в системе дополнительного образования.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 развития и оценка эффективности реализации дополнительного образования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оздоровительного, спортивного направления в современных условиях.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эффективности реализации дополнительного образования 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оздоровительного и спортивного направления.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Модернизация методической службы в организациях дополнительного образования детей.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формы работы с детьми при обучении игре на детских музыкальных инструментах.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хореографических способностей школьников в системе дополнительного образования.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современной организацией дополнительного образования детей.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педагогической деятельности в школах дополнительного образования.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подход к управлению детским творческим коллективом в системе дополнительного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и др.</a:t>
            </a:r>
            <a:endParaRPr lang="ru-RU" sz="11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dirty="0">
              <a:solidFill>
                <a:srgbClr val="FF0000"/>
              </a:solidFill>
              <a:latin typeface="Bookman Old Style" pitchFamily="18" charset="0"/>
              <a:cs typeface="Arial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" y="0"/>
            <a:ext cx="792163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0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355" name="Group 6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100356" name="Рисунок 2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0357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0358" name="Прямоугольник 7"/>
          <p:cNvSpPr>
            <a:spLocks noChangeArrowheads="1"/>
          </p:cNvSpPr>
          <p:nvPr/>
        </p:nvSpPr>
        <p:spPr bwMode="auto">
          <a:xfrm>
            <a:off x="846138" y="484188"/>
            <a:ext cx="5526087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высшей квалификационной категории;</a:t>
            </a:r>
          </a:p>
          <a:p>
            <a:r>
              <a:rPr lang="ru-RU" sz="1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первой квалификационной категории;</a:t>
            </a:r>
          </a:p>
          <a:p>
            <a:r>
              <a:rPr lang="ru-RU" sz="1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со стажем работы до 5 лет;</a:t>
            </a:r>
          </a:p>
          <a:p>
            <a:r>
              <a:rPr lang="ru-RU" sz="1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и др.</a:t>
            </a:r>
          </a:p>
        </p:txBody>
      </p:sp>
      <p:sp>
        <p:nvSpPr>
          <p:cNvPr id="37972" name="Text Box 84"/>
          <p:cNvSpPr txBox="1">
            <a:spLocks noChangeArrowheads="1"/>
          </p:cNvSpPr>
          <p:nvPr/>
        </p:nvSpPr>
        <p:spPr bwMode="auto">
          <a:xfrm>
            <a:off x="611188" y="38100"/>
            <a:ext cx="83534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Педагоги ДОД (педагог, педагог ДМШ, ДХШ, ДШИ, заведующий структурным подразделением, методист ДОД, организатор летнего отдыха,  хореограф, концертмейстер, тренер и т.д)</a:t>
            </a:r>
            <a:r>
              <a:rPr lang="en-US" sz="14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</a:t>
            </a:r>
            <a:endParaRPr lang="ru-RU" sz="1400" b="1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graphicFrame>
        <p:nvGraphicFramePr>
          <p:cNvPr id="100670" name="Group 318"/>
          <p:cNvGraphicFramePr>
            <a:graphicFrameLocks noGrp="1"/>
          </p:cNvGraphicFramePr>
          <p:nvPr/>
        </p:nvGraphicFramePr>
        <p:xfrm>
          <a:off x="468313" y="1433513"/>
          <a:ext cx="8639175" cy="3710160"/>
        </p:xfrm>
        <a:graphic>
          <a:graphicData uri="http://schemas.openxmlformats.org/drawingml/2006/table">
            <a:tbl>
              <a:tblPr/>
              <a:tblGrid>
                <a:gridCol w="287337"/>
                <a:gridCol w="936625"/>
                <a:gridCol w="3816350"/>
                <a:gridCol w="1058863"/>
                <a:gridCol w="2112962"/>
                <a:gridCol w="427038"/>
              </a:tblGrid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Приоритетное направление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Примерные вопросы, рассматриваемые в рамках приоритетных направлений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Дополнительная профессиональная программа (модуль) ПК и ПП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Целевая аудитория (категория слушателей)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в часах 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 rowSpan="4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 детей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Современные требования к учебно-воспитательной работе для преподавателей ДМШ и ДШИ. Поликультурное образование и воспитание детей в учреждениях ДО худ.-эстет.  направленности. Современные технологии и инновационные методы обучения в учреждениях ДОД физкультурно - спортивной направленности.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Организационно-методические подходы к проектированию образовательного процесса в организациях ДОД. Профессиональная деятельность педагога ДО в условиях реализации современной модели образования. Теория и практика дополнительного образования в условиях реализации ФГОС. Подготовка и реализация инновационных проектов в сфере воспитания, обучения и дополнительного образования в современных условиях. Современные методики обучения игре на фортепиано в ДМШ и ДШИ.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Инновационные технологии музыкального обучения в системе ДО. Стратегия развития и оценка эффективности реализации ДО физкультурно - оздоровительного, спортивного направления в современных условиях. Модернизация метод. службы в организациях ДО.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Современные формы работы с детьми при обучении игре на детских музыкальных инструментах. Развитие хореографических способностей школьников в системе ДО. Управление современной организацией ДОД. Организация педагогической деятельности в школах ДО. Современный подход к управлению детским творческим коллективом в системе ДО.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</a:t>
                      </a: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высшей квалификационной категории</a:t>
                      </a: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педагоги дополнительного образования детей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</a:t>
                      </a: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первой квалификационной категории,</a:t>
                      </a: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педагоги дополнительного образования детей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работники, педагоги дополнительного образования детей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99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</a:t>
                      </a: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 стажем работы до 5 лет</a:t>
                      </a: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педагоги дополнительного образования детей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421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77" name="Group 5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75821" name="Рисунок 2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5822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008" name="Text Box 216"/>
          <p:cNvSpPr txBox="1">
            <a:spLocks noChangeArrowheads="1"/>
          </p:cNvSpPr>
          <p:nvPr/>
        </p:nvSpPr>
        <p:spPr bwMode="auto">
          <a:xfrm>
            <a:off x="719138" y="123825"/>
            <a:ext cx="84248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Потребность в повышении квалификации работников образования в 2016 году</a:t>
            </a:r>
          </a:p>
        </p:txBody>
      </p:sp>
      <p:graphicFrame>
        <p:nvGraphicFramePr>
          <p:cNvPr id="78154" name="Group 13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29157"/>
              </p:ext>
            </p:extLst>
          </p:nvPr>
        </p:nvGraphicFramePr>
        <p:xfrm>
          <a:off x="900113" y="1066800"/>
          <a:ext cx="7848600" cy="2878138"/>
        </p:xfrm>
        <a:graphic>
          <a:graphicData uri="http://schemas.openxmlformats.org/drawingml/2006/table">
            <a:tbl>
              <a:tblPr/>
              <a:tblGrid>
                <a:gridCol w="3113087"/>
                <a:gridCol w="1809750"/>
                <a:gridCol w="2925763"/>
              </a:tblGrid>
              <a:tr h="2603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Тип ОО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(чел.)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(тыс.руб.)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Общее образование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6 298,00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37 733 351,04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ДОО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4 623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20 791 536,48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ДОД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3 328 902,72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5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Специальные коррекционные школы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1 393 191,36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РОО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436 186,08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5 305 845,60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пед.работники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8 065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43 683 710,40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20 755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112 672 723,68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825" name="Group 5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78010" name="Рисунок 2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8011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008" name="Text Box 216"/>
          <p:cNvSpPr txBox="1">
            <a:spLocks noChangeArrowheads="1"/>
          </p:cNvSpPr>
          <p:nvPr/>
        </p:nvSpPr>
        <p:spPr bwMode="auto">
          <a:xfrm>
            <a:off x="611188" y="-100013"/>
            <a:ext cx="8424862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Потребность в повышении квалификации работников образования в 2016 году</a:t>
            </a:r>
          </a:p>
        </p:txBody>
      </p:sp>
      <p:graphicFrame>
        <p:nvGraphicFramePr>
          <p:cNvPr id="80902" name="Group 6"/>
          <p:cNvGraphicFramePr>
            <a:graphicFrameLocks noGrp="1"/>
          </p:cNvGraphicFramePr>
          <p:nvPr/>
        </p:nvGraphicFramePr>
        <p:xfrm>
          <a:off x="682625" y="166688"/>
          <a:ext cx="8281988" cy="4983480"/>
        </p:xfrm>
        <a:graphic>
          <a:graphicData uri="http://schemas.openxmlformats.org/drawingml/2006/table">
            <a:tbl>
              <a:tblPr/>
              <a:tblGrid>
                <a:gridCol w="450850"/>
                <a:gridCol w="3013075"/>
                <a:gridCol w="1366838"/>
                <a:gridCol w="1390650"/>
                <a:gridCol w="2060575"/>
              </a:tblGrid>
              <a:tr h="103188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Общее образование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Предмет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(чел.)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Расчет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(тыс.руб.)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Начальные классы (72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1208*72*60,28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5 242 913,28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Рус.яз. и лит-ра (108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664*108*60,28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4 322 799,36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Тат.яз и лит (108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847*108*60,28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5 514 173,28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Марийский язык (108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1*108*60,28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6 510,24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Чувашский язык (108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15*108*60,28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97 653,60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Удм. язык (108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1*108*60,28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6 510,24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Анг.яз. (108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461*108*60,28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3 001 220,64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Франц.яз. (108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2*108*60,28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13 020,48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Немец.яз. (108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19*108*60,28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123 694,56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Математика (108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591*108*60,28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3 847 551,84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Информатика (108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151*108*60,28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983 046,24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История (108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365*108*60,28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2 376 237,60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География (108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185*108*60,28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1 204 394,40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Физика (108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174*108*60,28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1 132 781,76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Химия (108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116*108*60,28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755 187,84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Биология (108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237*108*60,28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1 542 926,88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ИЗО (108 час.)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75*108*60,28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488 268,00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Музыка (108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90*108*60,28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585 921,60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Технология (108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203*108*60,28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1 321 578,72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ОБЖ (108 час.)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92*108*60,28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598 942,08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Физ-ра (108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285*108*60,28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1 855 418,40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Классные рук. (72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31*72*60,28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134 544,96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ОРКСЭ (108 час.)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20*108*60,28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130 204,80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Педагог-библиотекарь (108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198*108*60,28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1 289 027,52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Педагог-организатор (72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123*72*60,28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533 839,68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Педагог-психолог (72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123*72*60,28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568 560,96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Соц.педагог (72 час.)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13*72*60,28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56 422,08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288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6 298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37 733 351,04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72649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9" name="TextBox 8"/>
          <p:cNvSpPr txBox="1"/>
          <p:nvPr/>
        </p:nvSpPr>
        <p:spPr>
          <a:xfrm>
            <a:off x="683569" y="1529"/>
            <a:ext cx="82089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Документы, регламентирующие дополнительное профессиональное образование работников образования</a:t>
            </a:r>
          </a:p>
        </p:txBody>
      </p:sp>
      <p:sp>
        <p:nvSpPr>
          <p:cNvPr id="16387" name="Rectangle 1"/>
          <p:cNvSpPr>
            <a:spLocks noChangeArrowheads="1"/>
          </p:cNvSpPr>
          <p:nvPr/>
        </p:nvSpPr>
        <p:spPr bwMode="auto">
          <a:xfrm>
            <a:off x="3006725" y="1200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361950" y="771551"/>
            <a:ext cx="8496300" cy="38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FontTx/>
              <a:buAutoNum type="arabicPeriod"/>
            </a:pPr>
            <a:r>
              <a:rPr lang="ru-RU" sz="16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Федеральный закон от 29.12.2012 г. №273-ФЗ «Об образовании в Российской Федерации» </a:t>
            </a:r>
            <a:r>
              <a:rPr lang="ru-RU" sz="1600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(введен с 01 сентября 2013 года):</a:t>
            </a:r>
          </a:p>
          <a:p>
            <a:pPr marL="342900" indent="-342900"/>
            <a:endParaRPr lang="ru-RU" sz="800" dirty="0">
              <a:solidFill>
                <a:srgbClr val="17375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14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ст.28. Компетенции, права,   обязанности и ответственность ОО. </a:t>
            </a:r>
            <a:r>
              <a:rPr lang="ru-RU" sz="1400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К Компетенции относятся: … п.5. прием на работу работников, распределение должностных обязанностей, </a:t>
            </a: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создание условий и организация ДПО работников</a:t>
            </a:r>
            <a:r>
              <a:rPr lang="ru-RU" sz="1400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. П.7 ОО несет ответственность… за невыполнение или ненадлежащее выполнение функций, отнесенных к ее компетенции </a:t>
            </a:r>
          </a:p>
          <a:p>
            <a:pPr marL="342900" indent="-342900"/>
            <a:endParaRPr lang="ru-RU" sz="800" dirty="0">
              <a:solidFill>
                <a:srgbClr val="17375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14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ст.47. Правовой статус педагогических работников. </a:t>
            </a:r>
            <a:r>
              <a:rPr lang="ru-RU" sz="1400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П.5 Педагоги имеют следующие права</a:t>
            </a:r>
            <a:r>
              <a:rPr lang="ru-RU" sz="1400" b="1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400" dirty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дополнительное профессиональное образование по профилю педагогической деятельности не реже чем 1 раз в 3 года</a:t>
            </a:r>
          </a:p>
          <a:p>
            <a:pPr marL="342900" indent="-342900">
              <a:buFont typeface="Arial" charset="0"/>
              <a:buChar char="•"/>
            </a:pPr>
            <a:endParaRPr lang="ru-RU" sz="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ст.48. Обязанности и ответственность педагогических работников.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П.1. </a:t>
            </a:r>
            <a:r>
              <a:rPr lang="ru-RU" sz="1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Педработники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обязаны: …7) </a:t>
            </a: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систематически повышать свой профессиональный уровень.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П.4. </a:t>
            </a:r>
            <a:r>
              <a:rPr lang="ru-RU" sz="1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Педработники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несут ответственность  за неисполнение или ненадлежащее исполнение возложенных на них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обязанностей</a:t>
            </a:r>
          </a:p>
          <a:p>
            <a:pPr marL="342900" indent="-342900">
              <a:buFont typeface="Wingdings" pitchFamily="2" charset="2"/>
              <a:buChar char="ü"/>
            </a:pP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ст.8. Полномочия органов государственности субъектов РФ в сфере образования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П.9.Организация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предоставления дополнительного профессионального образования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государственных организациях субъектов  РФ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1400" b="1" dirty="0" smtClean="0">
                <a:solidFill>
                  <a:srgbClr val="17375E"/>
                </a:solidFill>
                <a:latin typeface="Bookman Old Style" pitchFamily="18" charset="0"/>
              </a:rPr>
              <a:t>.</a:t>
            </a:r>
            <a:endParaRPr lang="ru-RU" sz="1400" b="1" dirty="0">
              <a:solidFill>
                <a:srgbClr val="17375E"/>
              </a:solidFill>
              <a:latin typeface="Bookman Old Style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endParaRPr lang="ru-RU" sz="14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grpSp>
        <p:nvGrpSpPr>
          <p:cNvPr id="16389" name="Group 9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16390" name="Рисунок 2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1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3" name="Group 5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80090" name="Рисунок 2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0091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008" name="Text Box 216"/>
          <p:cNvSpPr txBox="1">
            <a:spLocks noChangeArrowheads="1"/>
          </p:cNvSpPr>
          <p:nvPr/>
        </p:nvSpPr>
        <p:spPr bwMode="auto">
          <a:xfrm>
            <a:off x="611188" y="-20638"/>
            <a:ext cx="8424862" cy="320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5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Потребность в повышении квалификации работников образования в 2016 году</a:t>
            </a:r>
          </a:p>
        </p:txBody>
      </p:sp>
      <p:graphicFrame>
        <p:nvGraphicFramePr>
          <p:cNvPr id="80277" name="Group 24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235229"/>
              </p:ext>
            </p:extLst>
          </p:nvPr>
        </p:nvGraphicFramePr>
        <p:xfrm>
          <a:off x="611188" y="268288"/>
          <a:ext cx="8424862" cy="4799331"/>
        </p:xfrm>
        <a:graphic>
          <a:graphicData uri="http://schemas.openxmlformats.org/drawingml/2006/table">
            <a:tbl>
              <a:tblPr/>
              <a:tblGrid>
                <a:gridCol w="360362"/>
                <a:gridCol w="5256213"/>
                <a:gridCol w="720725"/>
                <a:gridCol w="863600"/>
                <a:gridCol w="1223962"/>
              </a:tblGrid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Предмет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(чел.)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Расчет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(тыс.руб.)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ДОО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Заведующий  (108 час.)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335*108*60,28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2 180 930,40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Воспитатель (72 час.)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3 857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3857*72*60,28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16 739 997,12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Муз. руководитель  (72 час.)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228*72*60,28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989 556,48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8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Старший воспитатель (72 час.)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85*72*60,28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368 913,60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Учитель-логопед (72 час.)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118*72*60,28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512 138,88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63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4 623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20 791 536,48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ДОД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Руководители ДОД (108 час.)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50*108*60,28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325 512,00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Зав.отделом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(108 час.)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1*108*60,28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117 184,32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89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 ДОД(хореографы, концертмейстеры,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худ.эстет.направления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дек.-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прид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и т.д.) (72 час.)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715*72*60,28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2 886 206,40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3 328 902,72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8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Специальные коррекционные школы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Учителя-предметники (108 час.)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150*108*60,28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976 536,00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Учитель-дефектолог (72 час.)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96*72*60,28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416 655,36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838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1 393 191,36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РОО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0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Специалисты и методисты РОО (108 час.)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67*108*60,28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436 186,08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436 186,08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СПО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8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Общепроф.дисц. СПО (108 час.)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52*108*60,28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338 532,48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Общеобраз.дисц. СПО (72 час.)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300*72*60,28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1 302 048,00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Производ. практика (300 час.)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108*300*60,28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1 953 072,00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Производ. обучение (108 час.)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46*108*60,28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299 471,04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0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Специальные дисциплины (курсы, модули) (108 час.)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217*108*60,28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1 412 722,08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5 305 845,60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пед.работники (108 час.)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4 000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4000*108*60,28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26 040 960,00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8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пед.работники (72 час.)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4 065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4065*72*60,28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17 642 750,40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20 755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112 672 723,68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08" name="Text Box 216"/>
          <p:cNvSpPr txBox="1">
            <a:spLocks noChangeArrowheads="1"/>
          </p:cNvSpPr>
          <p:nvPr/>
        </p:nvSpPr>
        <p:spPr bwMode="auto">
          <a:xfrm>
            <a:off x="611188" y="-20638"/>
            <a:ext cx="8424862" cy="33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Потребность в ПК </a:t>
            </a:r>
            <a:r>
              <a:rPr lang="ru-RU" sz="16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на </a:t>
            </a:r>
            <a:r>
              <a:rPr lang="ru-RU" sz="16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2016 год (по состоянию на 13.11.2015 г.)</a:t>
            </a:r>
          </a:p>
        </p:txBody>
      </p:sp>
      <p:grpSp>
        <p:nvGrpSpPr>
          <p:cNvPr id="60418" name="Group 223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60664" name="Рисунок 2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0665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672733"/>
              </p:ext>
            </p:extLst>
          </p:nvPr>
        </p:nvGraphicFramePr>
        <p:xfrm>
          <a:off x="827584" y="397624"/>
          <a:ext cx="7848870" cy="4280774"/>
        </p:xfrm>
        <a:graphic>
          <a:graphicData uri="http://schemas.openxmlformats.org/drawingml/2006/table">
            <a:tbl>
              <a:tblPr/>
              <a:tblGrid>
                <a:gridCol w="445412"/>
                <a:gridCol w="1336235"/>
                <a:gridCol w="1023242"/>
                <a:gridCol w="1023242"/>
                <a:gridCol w="1071395"/>
                <a:gridCol w="1023242"/>
                <a:gridCol w="1348272"/>
                <a:gridCol w="577830"/>
              </a:tblGrid>
              <a:tr h="44593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Район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333333"/>
                          </a:solidFill>
                          <a:effectLst/>
                          <a:latin typeface="Times New Roman"/>
                        </a:rPr>
                        <a:t>Кандидатов всего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333333"/>
                          </a:solidFill>
                          <a:effectLst/>
                          <a:latin typeface="Times New Roman"/>
                        </a:rPr>
                        <a:t>Кандидаты на УН (бюджетная основа обучения)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333333"/>
                          </a:solidFill>
                          <a:effectLst/>
                          <a:latin typeface="Times New Roman"/>
                        </a:rPr>
                        <a:t>Внебюджетная основа обучения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333333"/>
                          </a:solidFill>
                          <a:effectLst/>
                          <a:latin typeface="Times New Roman"/>
                        </a:rPr>
                        <a:t>Кандидаты с причиной отказа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Погрешность</a:t>
                      </a:r>
                      <a:b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(не выбрана ни основа обуч., ни причина отказа)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333333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Азнакаевский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552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402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149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Актанышский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549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147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Атнинский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211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149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Буинский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429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375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Высокогорский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534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402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129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Зеленодольский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988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622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Тукаевский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138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Тюлячинский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Чистопольский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441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317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Московский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1004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788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205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0,20%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Пестречинский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357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268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-0,28%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Арский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584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-2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-0,29%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Мензелинский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224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112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0,29%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Сармановский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331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168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147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0,30%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Агрызский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429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215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211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0,47%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Кировский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627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487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136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0,48%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Лениногорский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865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518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334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0,69%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Ютазинский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137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0,73%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Кукморский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529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226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242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0,76%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Дрожжановский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305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177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1,31%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Кайбицкий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286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122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1,40%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Алексеевский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423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250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162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1,65%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Елабужский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625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449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153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2,88%</a:t>
                      </a:r>
                    </a:p>
                  </a:txBody>
                  <a:tcPr marL="4734" marR="4734" marT="4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15978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Камско-Устьинский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211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123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3,79%</a:t>
                      </a:r>
                    </a:p>
                  </a:txBody>
                  <a:tcPr marL="4734" marR="4734" marT="473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554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08" name="Text Box 216"/>
          <p:cNvSpPr txBox="1">
            <a:spLocks noChangeArrowheads="1"/>
          </p:cNvSpPr>
          <p:nvPr/>
        </p:nvSpPr>
        <p:spPr bwMode="auto">
          <a:xfrm>
            <a:off x="611188" y="-20638"/>
            <a:ext cx="8424862" cy="33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Потребность в ПК </a:t>
            </a:r>
            <a:r>
              <a:rPr lang="ru-RU" sz="16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на </a:t>
            </a:r>
            <a:r>
              <a:rPr lang="ru-RU" sz="16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2016 год (по состоянию на 13.11.2015 г.)</a:t>
            </a:r>
          </a:p>
        </p:txBody>
      </p:sp>
      <p:grpSp>
        <p:nvGrpSpPr>
          <p:cNvPr id="60418" name="Group 223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60664" name="Рисунок 2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0665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381416"/>
              </p:ext>
            </p:extLst>
          </p:nvPr>
        </p:nvGraphicFramePr>
        <p:xfrm>
          <a:off x="827584" y="367516"/>
          <a:ext cx="8064896" cy="4409223"/>
        </p:xfrm>
        <a:graphic>
          <a:graphicData uri="http://schemas.openxmlformats.org/drawingml/2006/table">
            <a:tbl>
              <a:tblPr/>
              <a:tblGrid>
                <a:gridCol w="457670"/>
                <a:gridCol w="1373012"/>
                <a:gridCol w="1051405"/>
                <a:gridCol w="1051405"/>
                <a:gridCol w="1100884"/>
                <a:gridCol w="1051405"/>
                <a:gridCol w="1385381"/>
                <a:gridCol w="593734"/>
              </a:tblGrid>
              <a:tr h="33202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Район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333333"/>
                          </a:solidFill>
                          <a:effectLst/>
                          <a:latin typeface="Times New Roman"/>
                        </a:rPr>
                        <a:t>Кандидатов всего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333333"/>
                          </a:solidFill>
                          <a:effectLst/>
                          <a:latin typeface="Times New Roman"/>
                        </a:rPr>
                        <a:t>Кандидаты на УН (бюджетная основа обучения)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333333"/>
                          </a:solidFill>
                          <a:effectLst/>
                          <a:latin typeface="Times New Roman"/>
                        </a:rPr>
                        <a:t>Внебюджетная основа обучения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333333"/>
                          </a:solidFill>
                          <a:effectLst/>
                          <a:latin typeface="Times New Roman"/>
                        </a:rPr>
                        <a:t>Кандидаты с причиной отказа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Погрешность</a:t>
                      </a:r>
                      <a:b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(не выбрана ни основа обуч., ни причина отказа)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333333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г. Н. Челны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3776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2766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144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3,81%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9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Советский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2255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1718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430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3,95%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9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Нурлатский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711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489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4,22%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9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Спасский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323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176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129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4,33%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9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Вахитовский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996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423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521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4,52%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9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Менделеевский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365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255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4,93%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9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Приволжский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1309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796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439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5,50%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9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Альметьевский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1642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617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559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318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148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9,01%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9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Сабинский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457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295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115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9,85%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9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Бавлинский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364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207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115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10,16%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9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Аксубаевский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497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219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10,87%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9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Муслюмовский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414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288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11,59%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9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Муслюмовский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414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288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11,59%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3427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Новошешминский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225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129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15,11%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9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Заинский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546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136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17,03%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9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Мамадышский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698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245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119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17,05%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9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Балтасинский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561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341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17,65%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5038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Ново-Савиновский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1276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698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330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237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18,57%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113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Нижнекамский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2600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1132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128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830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510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19,62%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9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Алькеевский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280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161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21,43%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9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Черемшанский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345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163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22,32%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427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Авиастроительный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736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354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203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176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23,91%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9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Лаишевский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157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121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24,73%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9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Апастовский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303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128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33,66%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9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Тетюшский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373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169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126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33,78%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427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Верхнеуслонский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345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166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48,12%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5038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Бугульминский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1366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506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741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54,25%</a:t>
                      </a:r>
                    </a:p>
                  </a:txBody>
                  <a:tcPr marL="4109" marR="4109" marT="410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964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ИТОГО: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34742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20755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1063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9468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3467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9,98%</a:t>
                      </a:r>
                    </a:p>
                  </a:txBody>
                  <a:tcPr marL="4109" marR="4109" marT="41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642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1" name="Group 161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66817" name="Рисунок 2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6818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008" name="Text Box 216"/>
          <p:cNvSpPr txBox="1">
            <a:spLocks noChangeArrowheads="1"/>
          </p:cNvSpPr>
          <p:nvPr/>
        </p:nvSpPr>
        <p:spPr bwMode="auto">
          <a:xfrm>
            <a:off x="611188" y="-65088"/>
            <a:ext cx="842486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5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Повышение квалификации в школах </a:t>
            </a:r>
            <a:r>
              <a:rPr lang="ru-RU" sz="1500" b="1" dirty="0" err="1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Бугульминского</a:t>
            </a:r>
            <a:r>
              <a:rPr lang="ru-RU" sz="15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района на 2016 </a:t>
            </a:r>
            <a:r>
              <a:rPr lang="ru-RU" sz="15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год</a:t>
            </a:r>
          </a:p>
          <a:p>
            <a:pPr algn="ctr">
              <a:defRPr/>
            </a:pPr>
            <a:r>
              <a:rPr lang="ru-RU" sz="15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(по состоянию на 13.11.2015 г</a:t>
            </a:r>
            <a:r>
              <a:rPr lang="ru-RU" sz="15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. выборочно)</a:t>
            </a:r>
            <a:endParaRPr lang="ru-RU" sz="1500" b="1" dirty="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graphicFrame>
        <p:nvGraphicFramePr>
          <p:cNvPr id="72310" name="Group 370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183562"/>
              </p:ext>
            </p:extLst>
          </p:nvPr>
        </p:nvGraphicFramePr>
        <p:xfrm>
          <a:off x="539750" y="468313"/>
          <a:ext cx="8621713" cy="4475163"/>
        </p:xfrm>
        <a:graphic>
          <a:graphicData uri="http://schemas.openxmlformats.org/drawingml/2006/table">
            <a:tbl>
              <a:tblPr/>
              <a:tblGrid>
                <a:gridCol w="287834"/>
                <a:gridCol w="1872208"/>
                <a:gridCol w="725884"/>
                <a:gridCol w="1362348"/>
                <a:gridCol w="960462"/>
                <a:gridCol w="896467"/>
                <a:gridCol w="1717694"/>
                <a:gridCol w="798816"/>
              </a:tblGrid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ОУ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Кандидатов всего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Кандидаты на УН (бюджетная основа обучения)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Внебюджетная основа обучения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Кандидаты с причиной отказа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Погрешность</a:t>
                      </a:r>
                      <a:b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(не выбрана ни основа обуч., ни причина отказа)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b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(≤5%;≤15%;</a:t>
                      </a:r>
                      <a:b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&gt;15%)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54,05%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Лицей №2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23,61%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45,45%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10,34%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5,88%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54,88%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Гимназия №7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54,76%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ООШ №8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38,10%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0,00%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№11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15,38%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ООШ №12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66,67%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46,67%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Татарская гимназия №14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46,67%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№16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4,35%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ООШ №18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31,25%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2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лицей-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инт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.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им.М.Онджеля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61,54%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Староисаковская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НОШ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100,00%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Зелено-Рощинская ООШ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75,00%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Сокольская ООШ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60,00%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986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Татар. Дымская ООШ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80,00%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Наратлинская ООШ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14,29%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Кудашевская ООШ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0,00%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3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Восточная ООШ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50,00%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Карабашская СОШ №1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0,00%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Карабашская СОШ №2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31,71%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ИТОГО: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588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299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216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36,73%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5" name="Group 161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67588" name="Рисунок 2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589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008" name="Text Box 216"/>
          <p:cNvSpPr txBox="1">
            <a:spLocks noChangeArrowheads="1"/>
          </p:cNvSpPr>
          <p:nvPr/>
        </p:nvSpPr>
        <p:spPr bwMode="auto">
          <a:xfrm>
            <a:off x="755650" y="96494"/>
            <a:ext cx="828040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5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Кандидаты МБОУ «</a:t>
            </a:r>
            <a:r>
              <a:rPr lang="ru-RU" sz="1500" b="1" dirty="0" err="1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Староисаковская</a:t>
            </a:r>
            <a:r>
              <a:rPr lang="ru-RU" sz="15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НОШ» </a:t>
            </a:r>
            <a:r>
              <a:rPr lang="ru-RU" sz="1500" b="1" dirty="0" err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Бугульминского</a:t>
            </a:r>
            <a:r>
              <a:rPr lang="ru-RU" sz="15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15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района</a:t>
            </a:r>
            <a:endParaRPr lang="ru-RU" sz="1500" b="1" dirty="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6758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84188"/>
            <a:ext cx="8677275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02" name="Group 161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102403" name="Рисунок 2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04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008" name="Text Box 216"/>
          <p:cNvSpPr txBox="1">
            <a:spLocks noChangeArrowheads="1"/>
          </p:cNvSpPr>
          <p:nvPr/>
        </p:nvSpPr>
        <p:spPr bwMode="auto">
          <a:xfrm>
            <a:off x="611188" y="1588"/>
            <a:ext cx="842486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5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Повышение квалификации в организациях ДОД Бугульминского района на 2016 год</a:t>
            </a:r>
          </a:p>
          <a:p>
            <a:pPr algn="ctr"/>
            <a:r>
              <a:rPr lang="ru-RU" sz="15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(по состоянию на 13.11.2015 г. выборочно)</a:t>
            </a:r>
          </a:p>
        </p:txBody>
      </p:sp>
      <p:graphicFrame>
        <p:nvGraphicFramePr>
          <p:cNvPr id="103548" name="Group 1148"/>
          <p:cNvGraphicFramePr>
            <a:graphicFrameLocks noGrp="1"/>
          </p:cNvGraphicFramePr>
          <p:nvPr/>
        </p:nvGraphicFramePr>
        <p:xfrm>
          <a:off x="571500" y="523875"/>
          <a:ext cx="8464550" cy="4504800"/>
        </p:xfrm>
        <a:graphic>
          <a:graphicData uri="http://schemas.openxmlformats.org/drawingml/2006/table">
            <a:tbl>
              <a:tblPr/>
              <a:tblGrid>
                <a:gridCol w="255588"/>
                <a:gridCol w="2989262"/>
                <a:gridCol w="792163"/>
                <a:gridCol w="1079500"/>
                <a:gridCol w="936625"/>
                <a:gridCol w="792162"/>
                <a:gridCol w="1079500"/>
                <a:gridCol w="539750"/>
              </a:tblGrid>
              <a:tr h="4714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Кандидатов всего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Кандидаты на УН (бюджетная основа обучения)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Внебюджетная основа обучения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Кандидаты с причиной отказа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Погрешность</a:t>
                      </a:r>
                      <a:b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(не выбрана ни основа обуч., ни причина отказа)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ДОД «Детский эколого-биологический центр»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38,46%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ДОД Детский (подростковый) центр №2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60,00%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ДОД Детский (подростковый) центр №10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66,67%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ДОД Детский (подростковый) центр №4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75,00%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39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ДО «Дворец школьников»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89,13%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ДОД «Станция детского и юношеского туризма и экскурсий»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100,00%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ДОД «Центр детского технического творчества»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100,00%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ДО Детский (подростковый) центр №1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100,00%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ДОД Детский (подростковый) центр №3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100,00%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ДОД Детский (подростковый) центр №5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100,00%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ДОД Детский (подростковый) центр №6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100,00%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ДОД Детский (подростковый) центр №7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100,00%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ДОД Детский (подростковый) центр №8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100,00%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ДОД Детский (подростковый) центр №9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100,00%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5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ИТОГО: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88,39%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145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609" name="Group 161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68865" name="Рисунок 2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866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008" name="Text Box 216"/>
          <p:cNvSpPr txBox="1">
            <a:spLocks noChangeArrowheads="1"/>
          </p:cNvSpPr>
          <p:nvPr/>
        </p:nvSpPr>
        <p:spPr bwMode="auto">
          <a:xfrm>
            <a:off x="611188" y="-65088"/>
            <a:ext cx="842486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5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Повышение квалификации в школах Нижнекамского района на 2016 год</a:t>
            </a:r>
          </a:p>
          <a:p>
            <a:pPr algn="ctr">
              <a:defRPr/>
            </a:pPr>
            <a:r>
              <a:rPr lang="ru-RU" sz="15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(</a:t>
            </a:r>
            <a:r>
              <a:rPr lang="ru-RU" sz="15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 состоянию на </a:t>
            </a:r>
            <a:r>
              <a:rPr lang="ru-RU" sz="15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13.11.2015 </a:t>
            </a:r>
            <a:r>
              <a:rPr lang="ru-RU" sz="15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г. выборочно)</a:t>
            </a:r>
          </a:p>
        </p:txBody>
      </p:sp>
      <p:graphicFrame>
        <p:nvGraphicFramePr>
          <p:cNvPr id="70662" name="Group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839743"/>
              </p:ext>
            </p:extLst>
          </p:nvPr>
        </p:nvGraphicFramePr>
        <p:xfrm>
          <a:off x="611188" y="484188"/>
          <a:ext cx="8424862" cy="4428802"/>
        </p:xfrm>
        <a:graphic>
          <a:graphicData uri="http://schemas.openxmlformats.org/drawingml/2006/table">
            <a:tbl>
              <a:tblPr/>
              <a:tblGrid>
                <a:gridCol w="360362"/>
                <a:gridCol w="1744663"/>
                <a:gridCol w="774700"/>
                <a:gridCol w="1152525"/>
                <a:gridCol w="1079500"/>
                <a:gridCol w="865187"/>
                <a:gridCol w="1511300"/>
                <a:gridCol w="936625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ОУ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Кандидатов всего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Кандидаты на УН (бюджетная основа обучения)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Внебюджетная основа обучения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Кандидаты с причиной отказа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Погрешность</a:t>
                      </a:r>
                      <a:b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(не выбрана ни основа обуч., ни причина отказа)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b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≤5%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≤15%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b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&gt;15%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0,00%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1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0,00%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0,00%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0,00%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1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29,17%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№10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0,00%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№11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5,88%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1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№12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30,77%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Гимназия-интернат №13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20,00%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Лицей №14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0,00%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1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№15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0,00%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№16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51,85%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60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ГБОУ Нижнекамская №18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0,00%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№19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0,00%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Гимназия №22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0,00%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24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Лицей-интернат №24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25,93%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Гимназия №25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3,33%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№26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12,50%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1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№27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0,00%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№28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0,00%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№29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49,25%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1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СОШ №31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11,11%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Гимназия №32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4,55%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Гимназия-интернат №34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61,54%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7C80"/>
                    </a:solidFill>
                  </a:tcPr>
                </a:tc>
              </a:tr>
              <a:tr h="1301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МБОУ Гимназия №1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40,00%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ИТОГО: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647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378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150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17,47%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33" name="Group 5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69636" name="Рисунок 2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37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008" name="Text Box 216"/>
          <p:cNvSpPr txBox="1">
            <a:spLocks noChangeArrowheads="1"/>
          </p:cNvSpPr>
          <p:nvPr/>
        </p:nvSpPr>
        <p:spPr bwMode="auto">
          <a:xfrm>
            <a:off x="648494" y="-65088"/>
            <a:ext cx="8424862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5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Кандидаты гимназии-интернат </a:t>
            </a:r>
            <a:r>
              <a:rPr lang="ru-RU" sz="15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№</a:t>
            </a:r>
            <a:r>
              <a:rPr lang="ru-RU" sz="15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34 </a:t>
            </a:r>
            <a:r>
              <a:rPr lang="ru-RU" sz="15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Нижнекамского </a:t>
            </a:r>
            <a:r>
              <a:rPr lang="ru-RU" sz="15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района</a:t>
            </a:r>
            <a:endParaRPr lang="ru-RU" sz="1500" b="1" dirty="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69635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7600" y="411163"/>
            <a:ext cx="7486650" cy="469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729" name="Group 5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73868" name="Рисунок 2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3869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008" name="Text Box 216"/>
          <p:cNvSpPr txBox="1">
            <a:spLocks noChangeArrowheads="1"/>
          </p:cNvSpPr>
          <p:nvPr/>
        </p:nvSpPr>
        <p:spPr bwMode="auto">
          <a:xfrm>
            <a:off x="611188" y="-65088"/>
            <a:ext cx="842486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5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Потребность </a:t>
            </a:r>
            <a:r>
              <a:rPr lang="ru-RU" sz="15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Альметьевского района на  </a:t>
            </a:r>
            <a:r>
              <a:rPr lang="ru-RU" sz="15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2016 год</a:t>
            </a:r>
          </a:p>
          <a:p>
            <a:pPr algn="ctr">
              <a:defRPr/>
            </a:pPr>
            <a:r>
              <a:rPr lang="ru-RU" sz="15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(по состоянию на 13.11.2015 г</a:t>
            </a:r>
            <a:r>
              <a:rPr lang="ru-RU" sz="15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. выборочно)</a:t>
            </a:r>
            <a:endParaRPr lang="ru-RU" sz="1500" b="1" dirty="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093019"/>
              </p:ext>
            </p:extLst>
          </p:nvPr>
        </p:nvGraphicFramePr>
        <p:xfrm>
          <a:off x="539551" y="465359"/>
          <a:ext cx="8496497" cy="4626671"/>
        </p:xfrm>
        <a:graphic>
          <a:graphicData uri="http://schemas.openxmlformats.org/drawingml/2006/table">
            <a:tbl>
              <a:tblPr/>
              <a:tblGrid>
                <a:gridCol w="288032"/>
                <a:gridCol w="3024336"/>
                <a:gridCol w="1152128"/>
                <a:gridCol w="1728192"/>
                <a:gridCol w="1224136"/>
                <a:gridCol w="1079673"/>
              </a:tblGrid>
              <a:tr h="286198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ОУ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Кандидатов всего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Кандидаты на УН (бюджетная основа обучения)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Внебюджетная основа обучения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Кандидаты с причиной отказа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№1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№2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№3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Гимназия №5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№6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Новоникольская ООШ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Гимназия №1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№20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№17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№16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№15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№10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МБОО СОШ №25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"Русско-Акташская СОШ"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ГБООУ Новокашировская ОСШИ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Прогимназия НГДУ "Ямашнефть"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87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ГБСКОУ "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Альметьевская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специальная (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коррекциолнная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ОШИ VI вида"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42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ГБОУ "Русско-Акташская школа-интернат для детей с ОВЗ"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Новонадыровская СОШ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Старомихайловская СОШ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Новокашировская СОШ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Сулеевская СОШ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Тайсугановская ООШ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Урсалинская СОШ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МБДОУ Детский сад №22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МБУДО "Центр детского-юношеского творчества"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МБДОУ Центр разв.реб.-деткий сад №44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МБДОУ Детский сад №53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9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597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 marL="2793" marR="2793" marT="27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125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969" name="Group 5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83972" name="Рисунок 2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3973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008" name="Text Box 216"/>
          <p:cNvSpPr txBox="1">
            <a:spLocks noChangeArrowheads="1"/>
          </p:cNvSpPr>
          <p:nvPr/>
        </p:nvSpPr>
        <p:spPr bwMode="auto">
          <a:xfrm>
            <a:off x="611188" y="-92075"/>
            <a:ext cx="8424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Подтверждение </a:t>
            </a:r>
            <a:r>
              <a:rPr lang="ru-RU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прохождения </a:t>
            </a:r>
            <a:r>
              <a:rPr lang="ru-RU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повышения квалификации в </a:t>
            </a:r>
            <a:r>
              <a:rPr lang="ru-RU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2015 г.</a:t>
            </a:r>
          </a:p>
        </p:txBody>
      </p:sp>
      <p:pic>
        <p:nvPicPr>
          <p:cNvPr id="83971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7088" y="233363"/>
            <a:ext cx="7848600" cy="490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72649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9" name="TextBox 8"/>
          <p:cNvSpPr txBox="1"/>
          <p:nvPr/>
        </p:nvSpPr>
        <p:spPr>
          <a:xfrm>
            <a:off x="614683" y="115870"/>
            <a:ext cx="8280919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Документы, регламентирующие дополнительное профессиональное образование работников образования</a:t>
            </a:r>
          </a:p>
        </p:txBody>
      </p:sp>
      <p:sp>
        <p:nvSpPr>
          <p:cNvPr id="17411" name="Rectangle 1"/>
          <p:cNvSpPr>
            <a:spLocks noChangeArrowheads="1"/>
          </p:cNvSpPr>
          <p:nvPr/>
        </p:nvSpPr>
        <p:spPr bwMode="auto">
          <a:xfrm>
            <a:off x="3006725" y="1200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06295"/>
              </p:ext>
            </p:extLst>
          </p:nvPr>
        </p:nvGraphicFramePr>
        <p:xfrm>
          <a:off x="373063" y="1058863"/>
          <a:ext cx="8621262" cy="3816424"/>
        </p:xfrm>
        <a:graphic>
          <a:graphicData uri="http://schemas.openxmlformats.org/drawingml/2006/table">
            <a:tbl>
              <a:tblPr firstRow="1" bandRow="1"/>
              <a:tblGrid>
                <a:gridCol w="8621262"/>
              </a:tblGrid>
              <a:tr h="381642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9pPr>
                    </a:lstStyle>
                    <a:p>
                      <a:pPr marL="342900" indent="-342900">
                        <a:buAutoNum type="arabicPeriod"/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Письмо</a:t>
                      </a: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Департамента государственной политики в сфере общего образования Минобрнауки России и Общероссийского Профсоюза образования 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23.03.</a:t>
                      </a:r>
                      <a:r>
                        <a:rPr lang="ru-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2015 № 08-415/124 «О реализации права педагогических работников на дополнительное профессиональное образование»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sz="1600" b="1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Письмо</a:t>
                      </a: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директора Департамента государственной политики в сфере общего образования Минобразования России 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10.08.2015 №08-1240 «О квалификационных требованиях к педагогическим работникам организаций, реализующих программы дошкольного и общего образования»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sz="16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Письмо </a:t>
                      </a:r>
                      <a:r>
                        <a:rPr lang="ru-RU" sz="16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Минобразования России 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25.08.2015 №АК-2454/06 «Об особенностях законодательного и нормативного правового обеспечения в сфере ДПО»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7414" name="Group 9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17415" name="Рисунок 2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6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7474"/>
            <a:ext cx="8316416" cy="612068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республиканского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кспертного совета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200151"/>
            <a:ext cx="8208912" cy="33944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	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618559" cy="5143500"/>
          </a:xfrm>
          <a:prstGeom prst="rect">
            <a:avLst/>
          </a:prstGeom>
        </p:spPr>
      </p:pic>
      <p:pic>
        <p:nvPicPr>
          <p:cNvPr id="5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68" y="84933"/>
            <a:ext cx="545791" cy="534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2504462"/>
              </p:ext>
            </p:extLst>
          </p:nvPr>
        </p:nvGraphicFramePr>
        <p:xfrm>
          <a:off x="683568" y="189706"/>
          <a:ext cx="8064896" cy="476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8" name="Документ" r:id="rId6" imgW="9481069" imgH="6147645" progId="Word.Document.12">
                  <p:embed/>
                </p:oleObj>
              </mc:Choice>
              <mc:Fallback>
                <p:oleObj name="Документ" r:id="rId6" imgW="9481069" imgH="6147645" progId="Word.Document.12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189706"/>
                        <a:ext cx="8064896" cy="4764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605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083"/>
            <a:ext cx="7632849" cy="4891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618559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68" y="84933"/>
            <a:ext cx="545791" cy="534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378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618559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68" y="84933"/>
            <a:ext cx="545791" cy="534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857" y="39872"/>
            <a:ext cx="8272289" cy="4896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85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729" name="Group 5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73868" name="Рисунок 2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3869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008" name="Text Box 216"/>
          <p:cNvSpPr txBox="1">
            <a:spLocks noChangeArrowheads="1"/>
          </p:cNvSpPr>
          <p:nvPr/>
        </p:nvSpPr>
        <p:spPr bwMode="auto">
          <a:xfrm>
            <a:off x="611188" y="-65088"/>
            <a:ext cx="84248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Общее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зарегистрированных программ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2016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032050"/>
              </p:ext>
            </p:extLst>
          </p:nvPr>
        </p:nvGraphicFramePr>
        <p:xfrm>
          <a:off x="971600" y="555523"/>
          <a:ext cx="7668443" cy="419202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47801"/>
                <a:gridCol w="5824181"/>
                <a:gridCol w="1296461"/>
              </a:tblGrid>
              <a:tr h="383532"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НАЗВАНИЕ ОБРАЗОВАТЕЛЬНОЙ ОРГАНИЗАЦИИ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Количество программ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583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ФГАОУ ВО КФУ «Приволжский межрегиональный центр повышения квалификации и профессиональной переподготовки работников образования </a:t>
                      </a: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Института психологии и образования»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25400" indent="-127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127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418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ФГАОУ ВО КФУ «Елабужский институт (филиал) 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КФУ»</a:t>
                      </a: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104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766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ГАОУ ДПО «Институт развития образования РТ»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25400" indent="-127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92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532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ФГБОУ ВПО «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Набережночелнинский институт социально-педагогических технологий и ресурсов»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56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412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НОУ ДПО «Центр социально-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гуманитарного образования»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32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766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ГАОУ СПО «Нижнекамский педагогический колледж»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20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493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ФГБНУ «Институт проблем национальной и малокомплектной школы РАО»</a:t>
                      </a: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17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418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8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ЧОУ ВПО «Институт экономики управления и права» г. Казань</a:t>
                      </a: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12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418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ГБУ ДО «Республиканский центр внешкольной работы»</a:t>
                      </a: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365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10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ФГБОУ ДПО «Межрегиональный институт повышения квалификации специалистов начального профессионального образования»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903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11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100">
                          <a:effectLst/>
                          <a:latin typeface="Times New Roman"/>
                          <a:ea typeface="Times New Roman"/>
                        </a:rPr>
                        <a:t>ФГАОУ ВО КФУ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 «Институт филологии и межкультурной коммуникации»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25400" indent="-127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9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418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12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ГАОУ СПО «Арский педагогический колледж имени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Times New Roman"/>
                        </a:rPr>
                        <a:t>Габдуллы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 Тукая»</a:t>
                      </a: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7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395" marR="673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06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6035990"/>
              </p:ext>
            </p:extLst>
          </p:nvPr>
        </p:nvGraphicFramePr>
        <p:xfrm>
          <a:off x="971600" y="339503"/>
          <a:ext cx="7704856" cy="383675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50402"/>
                <a:gridCol w="5851837"/>
                <a:gridCol w="1302617"/>
              </a:tblGrid>
              <a:tr h="206469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13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НОУ ВПО «Университет управления ТИСБИ»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04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14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ГАПОУ «Казанский педагогический колледж»</a:t>
                      </a: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6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04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15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ФГБО ВО «Казанский государственный институт культуры»</a:t>
                      </a: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408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16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ГАПОУ «Лениногорский музыкально-художественный педагогический колледж»</a:t>
                      </a: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5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938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17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ФГБОУ ВПО «Казанский национальный исследовательский технологический университет»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04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18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ГБОУ СПО «Казанский строительный колледж»</a:t>
                      </a: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4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469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19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ЧОУВО «Академия социального образования»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25400" indent="-127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859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20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ФГБОУ «Поволжская государственная академия физической культуры, спорта и туризма»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036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21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ГАПОУ «Мензелинский педагогический колледж имени М. Джалиля»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028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22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ГАПОУ «Казанский авиационно-технический колледж им. П.В. Дементьева»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469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23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</a:rPr>
                        <a:t>ФГАОУ ВО КФУ</a:t>
                      </a: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 «Институт психологии и образования»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25400" indent="-127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04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24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ГБУ «Научный центр безопасности жизнедеятельности»</a:t>
                      </a: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790">
                <a:tc>
                  <a:txBody>
                    <a:bodyPr/>
                    <a:lstStyle/>
                    <a:p>
                      <a:pPr marL="0" marR="25400" lvl="0" indent="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</a:rPr>
                        <a:t>25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ГАПОУ  «Казанский нефтехимический колледж им. В.П. Лушникова»</a:t>
                      </a: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469">
                <a:tc>
                  <a:txBody>
                    <a:bodyPr/>
                    <a:lstStyle/>
                    <a:p>
                      <a:pPr marL="228600"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ИТОГО: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</a:rPr>
                        <a:t>543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134" marR="681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8" name="Рисунок 2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5385898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64554"/>
            <a:ext cx="8229600" cy="576063"/>
          </a:xfrm>
        </p:spPr>
        <p:txBody>
          <a:bodyPr/>
          <a:lstStyle/>
          <a:p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программ по экспертным комиссиям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634025"/>
              </p:ext>
            </p:extLst>
          </p:nvPr>
        </p:nvGraphicFramePr>
        <p:xfrm>
          <a:off x="611560" y="483529"/>
          <a:ext cx="8208911" cy="453562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09350"/>
                <a:gridCol w="2379661"/>
                <a:gridCol w="4043728"/>
                <a:gridCol w="1176172"/>
              </a:tblGrid>
              <a:tr h="1571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Экспертная комиссия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Общее кол-во 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Руководители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Итого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46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45">
                <a:tc row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Гуманитарный цикл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Русский язык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27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Иностранный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5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История-обществознание-ОРКСЭ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24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География-природоведение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Библиотекари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Итого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84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45">
                <a:tc row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Естественно-математический цикл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Математика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25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Информатика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13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Физика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13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Химия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Биология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18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Итого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75</a:t>
                      </a:r>
                      <a:endParaRPr lang="ru-RU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45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Художественно-эстетический и спортивно-оздоровительный цикл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Искусство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27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Технология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Физкультура-ОБЖ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36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Итого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78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5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Национальное образование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Итого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23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Начальное образование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Итого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34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292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E86D0"/>
                          </a:solidFill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E86D0"/>
                          </a:solidFill>
                          <a:effectLst/>
                          <a:latin typeface="Times New Roman"/>
                          <a:ea typeface="Times New Roman"/>
                        </a:rPr>
                        <a:t>Воспитание и дополнительное образование детей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E86D0"/>
                          </a:solidFill>
                          <a:effectLst/>
                          <a:latin typeface="Times New Roman"/>
                          <a:ea typeface="Times New Roman"/>
                        </a:rPr>
                        <a:t>Классные руководители, педагоги-организаторы, социальные педагоги, </a:t>
                      </a:r>
                      <a:r>
                        <a:rPr lang="ru-RU" sz="900" dirty="0" smtClean="0">
                          <a:solidFill>
                            <a:srgbClr val="0E86D0"/>
                          </a:solidFill>
                          <a:effectLst/>
                          <a:latin typeface="Times New Roman"/>
                          <a:ea typeface="Times New Roman"/>
                        </a:rPr>
                        <a:t>педагоги-психологи</a:t>
                      </a:r>
                      <a:endParaRPr lang="ru-RU" sz="900" dirty="0">
                        <a:solidFill>
                          <a:srgbClr val="0E86D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E86D0"/>
                          </a:solidFill>
                          <a:effectLst/>
                          <a:latin typeface="Times New Roman"/>
                          <a:ea typeface="Times New Roman"/>
                        </a:rPr>
                        <a:t>43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5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E86D0"/>
                          </a:solidFill>
                          <a:effectLst/>
                          <a:latin typeface="Times New Roman"/>
                          <a:ea typeface="Times New Roman"/>
                        </a:rPr>
                        <a:t>Педагоги дополнительного образования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E86D0"/>
                          </a:solidFill>
                          <a:effectLst/>
                          <a:latin typeface="Times New Roman"/>
                          <a:ea typeface="Times New Roman"/>
                        </a:rPr>
                        <a:t>18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E86D0"/>
                          </a:solidFill>
                          <a:effectLst/>
                          <a:latin typeface="Times New Roman"/>
                          <a:ea typeface="Times New Roman"/>
                        </a:rPr>
                        <a:t>Итого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E86D0"/>
                          </a:solidFill>
                          <a:effectLst/>
                          <a:latin typeface="Times New Roman"/>
                          <a:ea typeface="Times New Roman"/>
                        </a:rPr>
                        <a:t>61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7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Спец. (корр.) образование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26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Дошкольное образование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Руководители, педагоги, воспитатели, педагоги-психологи, музыкальные руководители, учителя-логопеды, учители–воспитатели по татарскому языку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88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1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СПО</a:t>
                      </a: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Итого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29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983" marR="399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39651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5" y="1851670"/>
            <a:ext cx="8280919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Спасибо за внимание!</a:t>
            </a:r>
          </a:p>
        </p:txBody>
      </p:sp>
      <p:grpSp>
        <p:nvGrpSpPr>
          <p:cNvPr id="86018" name="Group 5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86019" name="Рисунок 2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6020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14" y="-19384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7657" y="0"/>
            <a:ext cx="460516" cy="51435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649" y="122292"/>
            <a:ext cx="396177" cy="387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14683" y="8866"/>
            <a:ext cx="82809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Документы, регламентирующие дополнительное профессиональное </a:t>
            </a:r>
            <a:endParaRPr lang="ru-RU" sz="1600" b="1" dirty="0" smtClean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  <a:p>
            <a:pPr algn="ctr"/>
            <a:r>
              <a:rPr lang="ru-RU" sz="1600" b="1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образование </a:t>
            </a:r>
            <a:r>
              <a:rPr lang="ru-RU" sz="16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работников образования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006725" y="12001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741083"/>
              </p:ext>
            </p:extLst>
          </p:nvPr>
        </p:nvGraphicFramePr>
        <p:xfrm>
          <a:off x="323528" y="699542"/>
          <a:ext cx="8747823" cy="4320480"/>
        </p:xfrm>
        <a:graphic>
          <a:graphicData uri="http://schemas.openxmlformats.org/drawingml/2006/table">
            <a:tbl>
              <a:tblPr firstRow="1" bandRow="1"/>
              <a:tblGrid>
                <a:gridCol w="8747823"/>
              </a:tblGrid>
              <a:tr h="43204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</a:defRPr>
                      </a:lvl9pPr>
                    </a:lstStyle>
                    <a:p>
                      <a:pPr marL="0" indent="0">
                        <a:buNone/>
                      </a:pPr>
                      <a:r>
                        <a:rPr lang="ru-RU" sz="16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6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Приказ Минобрнауки России от 1 июля 2013г. № 499 </a:t>
                      </a:r>
                      <a:r>
                        <a:rPr lang="ru-RU" sz="16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«Об утверждении Порядка организации и осуществления образовательной деятельности по дополнительным профессиональным программам» </a:t>
                      </a:r>
                      <a:r>
                        <a:rPr lang="ru-RU" sz="1600" b="0" i="1" kern="1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п.</a:t>
                      </a:r>
                      <a:r>
                        <a:rPr lang="ru-RU" sz="1600" b="0" i="1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0" i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……минимально допустимый срок освоения программ повышения квалификации не может быть менее 16 часов, а срок освоения программ профессиональной переподготовки - менее 250 часов</a:t>
                      </a:r>
                    </a:p>
                    <a:p>
                      <a:pPr marL="0" indent="0">
                        <a:buNone/>
                      </a:pPr>
                      <a:endParaRPr lang="ru-RU" sz="10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u-RU" sz="16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</a:t>
                      </a:r>
                    </a:p>
                    <a:p>
                      <a:pPr algn="just"/>
                      <a:endParaRPr lang="ru-RU" sz="1600" b="0" kern="120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u-RU" sz="16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Приказом МОиН РТ от 08.10.2015 года №9389/15 утверждена </a:t>
                      </a:r>
                      <a:r>
                        <a:rPr lang="ru-RU" sz="16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трудоемкость </a:t>
                      </a:r>
                      <a:r>
                        <a:rPr lang="ru-RU" sz="1600" b="0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программ для слушателей:</a:t>
                      </a:r>
                    </a:p>
                    <a:p>
                      <a:pPr marL="285750" indent="-285750" algn="just">
                        <a:buFont typeface="Wingdings" pitchFamily="2" charset="2"/>
                        <a:buChar char="ü"/>
                      </a:pPr>
                      <a:r>
                        <a:rPr lang="ru-RU" sz="1600" b="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менее 72-х часов для работников ДОО, учителей начальных классов, работников ДОД, педагогов-психологов, социальных педагогов и др.;</a:t>
                      </a:r>
                    </a:p>
                    <a:p>
                      <a:pPr marL="285750" indent="-285750" algn="just">
                        <a:buFont typeface="Wingdings" pitchFamily="2" charset="2"/>
                        <a:buChar char="ü"/>
                      </a:pPr>
                      <a:r>
                        <a:rPr lang="ru-RU" sz="1600" b="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менее 108-ми часов для учителей-предметников, учителей-дефектологов;</a:t>
                      </a:r>
                    </a:p>
                    <a:p>
                      <a:pPr algn="just">
                        <a:buFont typeface="Wingdings" pitchFamily="2" charset="2"/>
                        <a:buChar char="ü"/>
                      </a:pPr>
                      <a:r>
                        <a:rPr lang="ru-RU" sz="1600" b="0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от 72 до 144 часов для руководителей образовательных организаций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50111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27316" y="73458"/>
            <a:ext cx="8333272" cy="430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2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Персонифицированная модель повышения квалификации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87824" y="1131590"/>
            <a:ext cx="5256584" cy="50405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9050">
            <a:solidFill>
              <a:srgbClr val="C00000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Модуль «Повышение квалификации»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на портале 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edu.tatar.ru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9200" y="2094849"/>
            <a:ext cx="2035433" cy="79208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Экспертный совет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i="1" dirty="0"/>
              <a:t>профессионально-общественная экспертиза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28085" y="2943633"/>
            <a:ext cx="2014531" cy="42788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C00000"/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latin typeface="Arial" pitchFamily="34" charset="0"/>
                <a:cs typeface="Arial" pitchFamily="34" charset="0"/>
              </a:rPr>
              <a:t>Реестр программ</a:t>
            </a: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668338" y="596900"/>
            <a:ext cx="7561262" cy="461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Garamond" pitchFamily="18" charset="0"/>
              </a:rPr>
              <a:t>Механизм внедрения и реализации новой модели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616116" y="1779832"/>
            <a:ext cx="2667533" cy="50405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C000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МОиН РТ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987824" y="1779831"/>
            <a:ext cx="2522244" cy="50405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C000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Педагог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042968" y="2391601"/>
            <a:ext cx="2232248" cy="49533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C000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Выбор траектории развития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044730" y="2918570"/>
            <a:ext cx="2232248" cy="51985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C000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Онлайн регистрация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057155" y="3438429"/>
            <a:ext cx="2239358" cy="524838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C000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Портфолио </a:t>
            </a:r>
            <a:r>
              <a:rPr lang="ru-RU" sz="1000" i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профессионального развития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894718" y="2350997"/>
            <a:ext cx="2388931" cy="5359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C000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Мониторинг</a:t>
            </a:r>
            <a:r>
              <a:rPr lang="ru-RU" sz="1200" dirty="0"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i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повышения квалификации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894718" y="2918569"/>
            <a:ext cx="2388931" cy="51985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C000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Оценка качества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i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повышения квалификации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883216" y="3475715"/>
            <a:ext cx="2373300" cy="45026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C0000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Контроль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i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повышения квалификации</a:t>
            </a:r>
          </a:p>
        </p:txBody>
      </p:sp>
      <p:sp>
        <p:nvSpPr>
          <p:cNvPr id="29" name="Стрелка вниз 28"/>
          <p:cNvSpPr/>
          <p:nvPr/>
        </p:nvSpPr>
        <p:spPr>
          <a:xfrm>
            <a:off x="1497013" y="2921000"/>
            <a:ext cx="100012" cy="106363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Стрелка влево 30"/>
          <p:cNvSpPr/>
          <p:nvPr/>
        </p:nvSpPr>
        <p:spPr>
          <a:xfrm>
            <a:off x="2543175" y="3121025"/>
            <a:ext cx="523875" cy="114300"/>
          </a:xfrm>
          <a:prstGeom prst="lef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5380038" y="1635125"/>
            <a:ext cx="358775" cy="144463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 flipH="1">
            <a:off x="4017963" y="2284413"/>
            <a:ext cx="152400" cy="16986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flipH="1">
            <a:off x="6937375" y="2819400"/>
            <a:ext cx="152400" cy="184150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Стрелка вниз 34"/>
          <p:cNvSpPr/>
          <p:nvPr/>
        </p:nvSpPr>
        <p:spPr>
          <a:xfrm flipH="1">
            <a:off x="6937375" y="2284413"/>
            <a:ext cx="152400" cy="16986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Стрелка вниз 35"/>
          <p:cNvSpPr/>
          <p:nvPr/>
        </p:nvSpPr>
        <p:spPr>
          <a:xfrm flipH="1">
            <a:off x="4025900" y="2833688"/>
            <a:ext cx="150813" cy="16986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Стрелка вниз 36"/>
          <p:cNvSpPr/>
          <p:nvPr/>
        </p:nvSpPr>
        <p:spPr>
          <a:xfrm flipH="1">
            <a:off x="4025900" y="3390900"/>
            <a:ext cx="150813" cy="169863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Стрелка вниз 37"/>
          <p:cNvSpPr/>
          <p:nvPr/>
        </p:nvSpPr>
        <p:spPr>
          <a:xfrm flipH="1">
            <a:off x="6950075" y="3390900"/>
            <a:ext cx="139700" cy="169863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621" name="TextBox 38"/>
          <p:cNvSpPr txBox="1">
            <a:spLocks noChangeArrowheads="1"/>
          </p:cNvSpPr>
          <p:nvPr/>
        </p:nvSpPr>
        <p:spPr bwMode="auto">
          <a:xfrm>
            <a:off x="755650" y="4155926"/>
            <a:ext cx="8064821" cy="63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tabLst>
                <a:tab pos="7019925" algn="l"/>
              </a:tabLst>
            </a:pPr>
            <a:r>
              <a:rPr lang="ru-RU" sz="1600" b="1" dirty="0">
                <a:solidFill>
                  <a:srgbClr val="C00000"/>
                </a:solidFill>
                <a:latin typeface="Garamond" pitchFamily="18" charset="0"/>
              </a:rPr>
              <a:t>Апробация в 2015 году на базе пяти муниципальных районов РТ:</a:t>
            </a:r>
          </a:p>
          <a:p>
            <a:pPr>
              <a:tabLst>
                <a:tab pos="7019925" algn="l"/>
              </a:tabLst>
            </a:pPr>
            <a:r>
              <a:rPr lang="ru-RU" sz="1600" b="1" dirty="0" err="1">
                <a:solidFill>
                  <a:srgbClr val="215968"/>
                </a:solidFill>
                <a:latin typeface="Garamond" pitchFamily="18" charset="0"/>
              </a:rPr>
              <a:t>Бугульминского</a:t>
            </a:r>
            <a:r>
              <a:rPr lang="ru-RU" sz="1600" b="1" dirty="0">
                <a:solidFill>
                  <a:srgbClr val="215968"/>
                </a:solidFill>
                <a:latin typeface="Garamond" pitchFamily="18" charset="0"/>
              </a:rPr>
              <a:t>, Кукморского, </a:t>
            </a:r>
            <a:r>
              <a:rPr lang="ru-RU" sz="1600" b="1" dirty="0" err="1">
                <a:solidFill>
                  <a:srgbClr val="215968"/>
                </a:solidFill>
                <a:latin typeface="Garamond" pitchFamily="18" charset="0"/>
              </a:rPr>
              <a:t>Лаишевского</a:t>
            </a:r>
            <a:r>
              <a:rPr lang="ru-RU" sz="1600" b="1" dirty="0">
                <a:solidFill>
                  <a:srgbClr val="215968"/>
                </a:solidFill>
                <a:latin typeface="Garamond" pitchFamily="18" charset="0"/>
              </a:rPr>
              <a:t>, </a:t>
            </a:r>
            <a:r>
              <a:rPr lang="ru-RU" sz="1600" b="1" dirty="0" err="1">
                <a:solidFill>
                  <a:srgbClr val="215968"/>
                </a:solidFill>
                <a:latin typeface="Garamond" pitchFamily="18" charset="0"/>
              </a:rPr>
              <a:t>Мамадышского</a:t>
            </a:r>
            <a:r>
              <a:rPr lang="ru-RU" sz="1600" b="1" dirty="0">
                <a:solidFill>
                  <a:srgbClr val="215968"/>
                </a:solidFill>
                <a:latin typeface="Garamond" pitchFamily="18" charset="0"/>
              </a:rPr>
              <a:t>, Нижнекамского</a:t>
            </a:r>
          </a:p>
        </p:txBody>
      </p:sp>
      <p:grpSp>
        <p:nvGrpSpPr>
          <p:cNvPr id="24622" name="Group 52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24623" name="Рисунок 2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24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"/>
            <a:ext cx="8352928" cy="483517"/>
          </a:xfrm>
        </p:spPr>
        <p:txBody>
          <a:bodyPr rtlCol="0">
            <a:noAutofit/>
          </a:bodyPr>
          <a:lstStyle/>
          <a:p>
            <a:r>
              <a:rPr lang="ru-RU" sz="18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Нормативный документ, регламентирующий внедрение персонифицированной модели повышения квалификации</a:t>
            </a:r>
          </a:p>
        </p:txBody>
      </p:sp>
      <p:pic>
        <p:nvPicPr>
          <p:cNvPr id="2662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619125"/>
            <a:ext cx="2992438" cy="4257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6100" y="842963"/>
            <a:ext cx="4392613" cy="3883025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Приказ Министерства образования и науки Республики Татарстан от 12.11.2014 №6492/14 «О персонифицированной системе повышения квалификации работников образования Республики Татарстан»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Приказом утверждены: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Положение о персонифицированной системе ПК работников образования РТ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Положение о республиканском Экспертном совете по оценке программ (модулей) ДПО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Положение об отборе дополнительных профессиональных программ  (модулей) ПК работников образования РТ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1400" b="1" dirty="0"/>
          </a:p>
        </p:txBody>
      </p:sp>
      <p:grpSp>
        <p:nvGrpSpPr>
          <p:cNvPr id="26628" name="Group 7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26629" name="Рисунок 2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0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5" y="483518"/>
            <a:ext cx="8520186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FF0000"/>
                </a:solidFill>
                <a:latin typeface="Garamond" pitchFamily="18" charset="0"/>
              </a:rPr>
              <a:t>Утвержден приказ МОиН РТ от 24.08.2015 года №9061/15</a:t>
            </a:r>
            <a:r>
              <a:rPr lang="ru-RU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aramond" pitchFamily="18" charset="0"/>
              </a:rPr>
              <a:t>согласно которому определены следующие этапы работы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aramond" pitchFamily="18" charset="0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>
                  <a:lumMod val="85000"/>
                  <a:lumOff val="15000"/>
                </a:schemeClr>
              </a:solidFill>
              <a:latin typeface="Garamond" pitchFamily="18" charset="0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atin typeface="Garamond" pitchFamily="18" charset="0"/>
              </a:rPr>
              <a:t>июнь - август: </a:t>
            </a:r>
            <a:r>
              <a:rPr lang="ru-RU" sz="1600" dirty="0" smtClean="0">
                <a:latin typeface="Garamond" pitchFamily="18" charset="0"/>
              </a:rPr>
              <a:t>Заполнение модуля в информационной системе</a:t>
            </a: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atin typeface="Garamond" pitchFamily="18" charset="0"/>
              </a:rPr>
              <a:t>сентябрь: </a:t>
            </a:r>
            <a:r>
              <a:rPr lang="ru-RU" sz="1600" dirty="0" smtClean="0">
                <a:latin typeface="Garamond" pitchFamily="18" charset="0"/>
              </a:rPr>
              <a:t>Прохождение анкетирования </a:t>
            </a:r>
            <a:r>
              <a:rPr lang="ru-RU" sz="1600" dirty="0">
                <a:latin typeface="Garamond" pitchFamily="18" charset="0"/>
              </a:rPr>
              <a:t>через личный </a:t>
            </a:r>
            <a:r>
              <a:rPr lang="ru-RU" sz="1600" dirty="0" smtClean="0">
                <a:latin typeface="Garamond" pitchFamily="18" charset="0"/>
              </a:rPr>
              <a:t>кабинет</a:t>
            </a: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atin typeface="Garamond" pitchFamily="18" charset="0"/>
              </a:rPr>
              <a:t>октябрь:    </a:t>
            </a:r>
            <a:r>
              <a:rPr lang="ru-RU" sz="1600" dirty="0" smtClean="0">
                <a:latin typeface="Garamond" pitchFamily="18" charset="0"/>
              </a:rPr>
              <a:t>Разработка </a:t>
            </a:r>
            <a:r>
              <a:rPr lang="ru-RU" sz="1600" dirty="0">
                <a:latin typeface="Garamond" pitchFamily="18" charset="0"/>
              </a:rPr>
              <a:t>образовательными организациями дополнительных профессиональных программ (модулей</a:t>
            </a:r>
            <a:r>
              <a:rPr lang="ru-RU" sz="1600" dirty="0" smtClean="0">
                <a:latin typeface="Garamond" pitchFamily="18" charset="0"/>
              </a:rPr>
              <a:t>)</a:t>
            </a: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atin typeface="Garamond" pitchFamily="18" charset="0"/>
              </a:rPr>
              <a:t>ноябрь:     </a:t>
            </a:r>
            <a:r>
              <a:rPr lang="ru-RU" sz="1600" dirty="0" smtClean="0">
                <a:latin typeface="Garamond" pitchFamily="18" charset="0"/>
              </a:rPr>
              <a:t>Работа </a:t>
            </a:r>
            <a:r>
              <a:rPr lang="ru-RU" sz="1600" dirty="0">
                <a:latin typeface="Garamond" pitchFamily="18" charset="0"/>
              </a:rPr>
              <a:t>республиканского Экспертного совета по оценке программ (модулей) </a:t>
            </a:r>
            <a:endParaRPr lang="ru-RU" sz="1600" dirty="0" smtClean="0">
              <a:latin typeface="Garamond" pitchFamily="18" charset="0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800" dirty="0" smtClean="0">
              <a:latin typeface="Garamond" pitchFamily="18" charset="0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atin typeface="Garamond" pitchFamily="18" charset="0"/>
              </a:rPr>
              <a:t>ноябрь:   </a:t>
            </a:r>
            <a:r>
              <a:rPr lang="ru-RU" sz="1600" dirty="0" smtClean="0">
                <a:latin typeface="Garamond" pitchFamily="18" charset="0"/>
              </a:rPr>
              <a:t>Формирование регионального реестра</a:t>
            </a: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800" dirty="0" smtClean="0">
              <a:latin typeface="Garamond" pitchFamily="18" charset="0"/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atin typeface="Garamond" pitchFamily="18" charset="0"/>
              </a:rPr>
              <a:t>декабрь:  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aramond" pitchFamily="18" charset="0"/>
              </a:rPr>
              <a:t>Подача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aramond" pitchFamily="18" charset="0"/>
              </a:rPr>
              <a:t>заявлений (выбор даты, темы, места повышения квалификации) </a:t>
            </a:r>
            <a:endParaRPr lang="ru-RU" sz="1600" dirty="0" smtClean="0">
              <a:solidFill>
                <a:srgbClr val="FF0000"/>
              </a:solidFill>
              <a:latin typeface="Garamond" pitchFamily="18" charset="0"/>
            </a:endParaRPr>
          </a:p>
          <a:p>
            <a:pPr marL="342900" indent="-342900"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ru-RU" sz="1600" dirty="0" smtClean="0">
              <a:latin typeface="Garamond" pitchFamily="18" charset="0"/>
            </a:endParaRPr>
          </a:p>
          <a:p>
            <a:pPr marL="342900" indent="-342900"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ru-RU" dirty="0">
              <a:latin typeface="Garamond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5" y="-33645"/>
            <a:ext cx="7578588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Этапы работы с модулем «Повышение квалификации»</a:t>
            </a:r>
          </a:p>
        </p:txBody>
      </p:sp>
      <p:grpSp>
        <p:nvGrpSpPr>
          <p:cNvPr id="27651" name="Group 6"/>
          <p:cNvGrpSpPr>
            <a:grpSpLocks/>
          </p:cNvGrpSpPr>
          <p:nvPr/>
        </p:nvGrpSpPr>
        <p:grpSpPr bwMode="auto">
          <a:xfrm>
            <a:off x="-38100" y="0"/>
            <a:ext cx="793750" cy="5143500"/>
            <a:chOff x="-24" y="0"/>
            <a:chExt cx="500" cy="3240"/>
          </a:xfrm>
        </p:grpSpPr>
        <p:pic>
          <p:nvPicPr>
            <p:cNvPr id="27652" name="Рисунок 2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0"/>
              <a:ext cx="500" cy="3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3" name="Picture 2" descr="C:\Users\Afanaseva\Desktop\сам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24" y="54"/>
              <a:ext cx="36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34754" y="1"/>
            <a:ext cx="8043813" cy="483517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  <a:ea typeface="+mn-ea"/>
                <a:cs typeface="+mn-cs"/>
              </a:rPr>
              <a:t>Интерфейс педагога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924896"/>
            <a:ext cx="85558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altLang="ru-RU" b="1" dirty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07904" y="473199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296" y="644894"/>
            <a:ext cx="4820109" cy="1469655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242" y="2250601"/>
            <a:ext cx="4737164" cy="2782423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02131" y="3384268"/>
            <a:ext cx="17027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Функционал: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1445" y="3666172"/>
            <a:ext cx="38377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Анкетирование</a:t>
            </a: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Подача заявления</a:t>
            </a: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Просмотр/отказ от заявления</a:t>
            </a: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Формирование истории ПК</a:t>
            </a: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endParaRPr lang="ru-RU" sz="1600" b="1" dirty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44894"/>
            <a:ext cx="3664376" cy="2595099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C:\Users\Afanaseva\Desktop\сам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733"/>
            <a:ext cx="577210" cy="564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32622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1"/>
            <a:ext cx="8447973" cy="55552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  <a:ea typeface="+mn-ea"/>
                <a:cs typeface="+mn-cs"/>
              </a:rPr>
              <a:t>Интерфейс</a:t>
            </a:r>
            <a:r>
              <a:rPr lang="ru-RU" sz="2000" b="1" dirty="0">
                <a:solidFill>
                  <a:srgbClr val="0070C0"/>
                </a:solidFill>
                <a:latin typeface="Clear Sans" pitchFamily="34" charset="0"/>
                <a:ea typeface="+mn-ea"/>
                <a:cs typeface="Clear Sans" pitchFamily="34" charset="0"/>
              </a:rPr>
              <a:t> </a:t>
            </a:r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  <a:ea typeface="+mn-ea"/>
                <a:cs typeface="+mn-cs"/>
              </a:rPr>
              <a:t>оператора организации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770" y="793540"/>
            <a:ext cx="4750472" cy="1762483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97173" y="3913227"/>
            <a:ext cx="4761688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Мониторинг кандидатов </a:t>
            </a: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Контроль подачи заявлений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Clear Sans" pitchFamily="34" charset="0"/>
                <a:ea typeface="Tahoma" pitchFamily="34" charset="0"/>
                <a:cs typeface="Clear Sans" pitchFamily="34" charset="0"/>
              </a:rPr>
              <a:t>Подтверждение повышения квалификации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Clear Sans" pitchFamily="34" charset="0"/>
              <a:ea typeface="Tahoma" pitchFamily="34" charset="0"/>
              <a:cs typeface="Clear Sans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6149" y="3558615"/>
            <a:ext cx="17027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Функционал: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770" y="2604609"/>
            <a:ext cx="4750472" cy="1908013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50" y="767543"/>
            <a:ext cx="3132317" cy="2791072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Users\Afanaseva\Desktop\сам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733"/>
            <a:ext cx="577210" cy="564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104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4477</TotalTime>
  <Words>4753</Words>
  <Application>Microsoft Office PowerPoint</Application>
  <PresentationFormat>Экран (16:9)</PresentationFormat>
  <Paragraphs>1892</Paragraphs>
  <Slides>36</Slides>
  <Notes>17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8" baseType="lpstr">
      <vt:lpstr>Arial</vt:lpstr>
      <vt:lpstr>Arial Black</vt:lpstr>
      <vt:lpstr>Bookman Old Style</vt:lpstr>
      <vt:lpstr>Calibri</vt:lpstr>
      <vt:lpstr>Clear Sans</vt:lpstr>
      <vt:lpstr>Garamond</vt:lpstr>
      <vt:lpstr>Georgia</vt:lpstr>
      <vt:lpstr>Tahoma</vt:lpstr>
      <vt:lpstr>Times New Roman</vt:lpstr>
      <vt:lpstr>Wingdings</vt:lpstr>
      <vt:lpstr>Тема Office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Нормативный документ, регламентирующий внедрение персонифицированной модели повышения квалификации</vt:lpstr>
      <vt:lpstr>Презентация PowerPoint</vt:lpstr>
      <vt:lpstr>Интерфейс педагога</vt:lpstr>
      <vt:lpstr>Интерфейс оператора организации</vt:lpstr>
      <vt:lpstr>Интерфейс оператора района</vt:lpstr>
      <vt:lpstr>Интерфейс оператора МОиН РТ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республиканского Экспертного совета</vt:lpstr>
      <vt:lpstr>Презентация PowerPoint</vt:lpstr>
      <vt:lpstr>Презентация PowerPoint</vt:lpstr>
      <vt:lpstr>Презентация PowerPoint</vt:lpstr>
      <vt:lpstr>Презентация PowerPoint</vt:lpstr>
      <vt:lpstr>Количество программ по экспертным комиссиям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Afanaseva</dc:creator>
  <cp:lastModifiedBy>Пользователь</cp:lastModifiedBy>
  <cp:revision>514</cp:revision>
  <cp:lastPrinted>2015-09-16T08:22:50Z</cp:lastPrinted>
  <dcterms:created xsi:type="dcterms:W3CDTF">2014-03-04T07:12:45Z</dcterms:created>
  <dcterms:modified xsi:type="dcterms:W3CDTF">2015-11-25T11:55:41Z</dcterms:modified>
</cp:coreProperties>
</file>